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2" r:id="rId14"/>
    <p:sldId id="273" r:id="rId15"/>
    <p:sldId id="274"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94"/>
  </p:normalViewPr>
  <p:slideViewPr>
    <p:cSldViewPr snapToGrid="0" snapToObjects="1">
      <p:cViewPr varScale="1">
        <p:scale>
          <a:sx n="115" d="100"/>
          <a:sy n="115" d="100"/>
        </p:scale>
        <p:origin x="3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5D631-8E02-4B1F-AFD5-AD76F4D08CDC}"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A48DB9D0-FC99-4404-A5AC-90A19D280C24}">
      <dgm:prSet/>
      <dgm:spPr/>
      <dgm:t>
        <a:bodyPr/>
        <a:lstStyle/>
        <a:p>
          <a:r>
            <a:rPr lang="en-US" dirty="0"/>
            <a:t>Step 1</a:t>
          </a:r>
        </a:p>
      </dgm:t>
    </dgm:pt>
    <dgm:pt modelId="{2BD1BF2E-0A26-4ECC-BFBF-5478F95C7092}" type="parTrans" cxnId="{6E46D294-7ABC-440B-A1E5-8745765E5119}">
      <dgm:prSet/>
      <dgm:spPr/>
      <dgm:t>
        <a:bodyPr/>
        <a:lstStyle/>
        <a:p>
          <a:endParaRPr lang="en-US"/>
        </a:p>
      </dgm:t>
    </dgm:pt>
    <dgm:pt modelId="{C00F8F4C-CC30-4FBD-8326-BBB27A6B78F6}" type="sibTrans" cxnId="{6E46D294-7ABC-440B-A1E5-8745765E5119}">
      <dgm:prSet/>
      <dgm:spPr/>
      <dgm:t>
        <a:bodyPr/>
        <a:lstStyle/>
        <a:p>
          <a:endParaRPr lang="en-US"/>
        </a:p>
      </dgm:t>
    </dgm:pt>
    <dgm:pt modelId="{2C959042-CCFC-48B7-A61E-A848122CCC91}">
      <dgm:prSet/>
      <dgm:spPr/>
      <dgm:t>
        <a:bodyPr/>
        <a:lstStyle/>
        <a:p>
          <a:r>
            <a:rPr lang="en-US"/>
            <a:t>Step 2</a:t>
          </a:r>
        </a:p>
      </dgm:t>
    </dgm:pt>
    <dgm:pt modelId="{93AE96FB-0EDF-4BD3-95B3-CE0A24D8BD73}" type="parTrans" cxnId="{57B8F91D-3DD8-4E58-8376-FB8C1454AFE3}">
      <dgm:prSet/>
      <dgm:spPr/>
      <dgm:t>
        <a:bodyPr/>
        <a:lstStyle/>
        <a:p>
          <a:endParaRPr lang="en-US"/>
        </a:p>
      </dgm:t>
    </dgm:pt>
    <dgm:pt modelId="{CB5440DC-9B00-44A3-9FCE-3D11CE8C1336}" type="sibTrans" cxnId="{57B8F91D-3DD8-4E58-8376-FB8C1454AFE3}">
      <dgm:prSet/>
      <dgm:spPr/>
      <dgm:t>
        <a:bodyPr/>
        <a:lstStyle/>
        <a:p>
          <a:endParaRPr lang="en-US"/>
        </a:p>
      </dgm:t>
    </dgm:pt>
    <dgm:pt modelId="{6E95256F-4088-46BB-9FCE-EA2709B9CE16}">
      <dgm:prSet/>
      <dgm:spPr/>
      <dgm:t>
        <a:bodyPr/>
        <a:lstStyle/>
        <a:p>
          <a:r>
            <a:rPr lang="en-US" dirty="0"/>
            <a:t>Adding your child’s details</a:t>
          </a:r>
        </a:p>
      </dgm:t>
    </dgm:pt>
    <dgm:pt modelId="{8DC252AE-0684-4058-A3BF-9B1448626193}" type="parTrans" cxnId="{43800578-E9FE-4944-8CCD-7247A0B90F20}">
      <dgm:prSet/>
      <dgm:spPr/>
      <dgm:t>
        <a:bodyPr/>
        <a:lstStyle/>
        <a:p>
          <a:endParaRPr lang="en-US"/>
        </a:p>
      </dgm:t>
    </dgm:pt>
    <dgm:pt modelId="{BEA6FA19-B741-4301-81E9-6468D8443F35}" type="sibTrans" cxnId="{43800578-E9FE-4944-8CCD-7247A0B90F20}">
      <dgm:prSet/>
      <dgm:spPr/>
      <dgm:t>
        <a:bodyPr/>
        <a:lstStyle/>
        <a:p>
          <a:endParaRPr lang="en-US"/>
        </a:p>
      </dgm:t>
    </dgm:pt>
    <dgm:pt modelId="{8CD42738-373D-491C-A294-7341DB1499CC}">
      <dgm:prSet/>
      <dgm:spPr/>
      <dgm:t>
        <a:bodyPr/>
        <a:lstStyle/>
        <a:p>
          <a:r>
            <a:rPr lang="en-US" dirty="0"/>
            <a:t>Step 3</a:t>
          </a:r>
        </a:p>
      </dgm:t>
    </dgm:pt>
    <dgm:pt modelId="{B7CF38B2-1899-4E08-9A13-CE4704B20606}" type="parTrans" cxnId="{218D72E0-08A2-4B75-8EBF-F1C0A4682954}">
      <dgm:prSet/>
      <dgm:spPr/>
      <dgm:t>
        <a:bodyPr/>
        <a:lstStyle/>
        <a:p>
          <a:endParaRPr lang="en-US"/>
        </a:p>
      </dgm:t>
    </dgm:pt>
    <dgm:pt modelId="{2789BB75-12F0-4127-8D05-81B2E9A08DD3}" type="sibTrans" cxnId="{218D72E0-08A2-4B75-8EBF-F1C0A4682954}">
      <dgm:prSet/>
      <dgm:spPr/>
      <dgm:t>
        <a:bodyPr/>
        <a:lstStyle/>
        <a:p>
          <a:endParaRPr lang="en-US"/>
        </a:p>
      </dgm:t>
    </dgm:pt>
    <dgm:pt modelId="{7FA61B64-5064-43ED-9EBF-8456EF004BF6}">
      <dgm:prSet/>
      <dgm:spPr/>
      <dgm:t>
        <a:bodyPr/>
        <a:lstStyle/>
        <a:p>
          <a:r>
            <a:rPr lang="en-US"/>
            <a:t>Making your application </a:t>
          </a:r>
        </a:p>
      </dgm:t>
    </dgm:pt>
    <dgm:pt modelId="{3B51E601-76B9-4526-89C9-417CFB1F11ED}" type="parTrans" cxnId="{8DB8F5D0-206E-4257-B7D9-38A80874C7DC}">
      <dgm:prSet/>
      <dgm:spPr/>
      <dgm:t>
        <a:bodyPr/>
        <a:lstStyle/>
        <a:p>
          <a:endParaRPr lang="en-US"/>
        </a:p>
      </dgm:t>
    </dgm:pt>
    <dgm:pt modelId="{DE8B5B30-8B6E-4D30-9BA8-A23C7C5BCA25}" type="sibTrans" cxnId="{8DB8F5D0-206E-4257-B7D9-38A80874C7DC}">
      <dgm:prSet/>
      <dgm:spPr/>
      <dgm:t>
        <a:bodyPr/>
        <a:lstStyle/>
        <a:p>
          <a:endParaRPr lang="en-US"/>
        </a:p>
      </dgm:t>
    </dgm:pt>
    <dgm:pt modelId="{92F8F21C-5BEF-4B2E-AAB8-F6FAA72220D7}">
      <dgm:prSet/>
      <dgm:spPr/>
      <dgm:t>
        <a:bodyPr/>
        <a:lstStyle/>
        <a:p>
          <a:r>
            <a:rPr lang="en-US" dirty="0"/>
            <a:t>Online registration </a:t>
          </a:r>
        </a:p>
      </dgm:t>
    </dgm:pt>
    <dgm:pt modelId="{80A962A3-0515-4202-981E-32B2B63F3D2B}" type="sibTrans" cxnId="{457E16B1-E8DB-427D-A303-88E015C1A4D3}">
      <dgm:prSet/>
      <dgm:spPr/>
      <dgm:t>
        <a:bodyPr/>
        <a:lstStyle/>
        <a:p>
          <a:endParaRPr lang="en-US"/>
        </a:p>
      </dgm:t>
    </dgm:pt>
    <dgm:pt modelId="{ED3413B2-0533-4614-BE07-FD7158A53423}" type="parTrans" cxnId="{457E16B1-E8DB-427D-A303-88E015C1A4D3}">
      <dgm:prSet/>
      <dgm:spPr/>
      <dgm:t>
        <a:bodyPr/>
        <a:lstStyle/>
        <a:p>
          <a:endParaRPr lang="en-US"/>
        </a:p>
      </dgm:t>
    </dgm:pt>
    <dgm:pt modelId="{2905C8AD-AA2D-C248-BDE8-1E4B58DCAF4F}" type="pres">
      <dgm:prSet presAssocID="{3585D631-8E02-4B1F-AFD5-AD76F4D08CDC}" presName="Name0" presStyleCnt="0">
        <dgm:presLayoutVars>
          <dgm:dir/>
          <dgm:resizeHandles val="exact"/>
        </dgm:presLayoutVars>
      </dgm:prSet>
      <dgm:spPr/>
      <dgm:t>
        <a:bodyPr/>
        <a:lstStyle/>
        <a:p>
          <a:endParaRPr lang="en-US"/>
        </a:p>
      </dgm:t>
    </dgm:pt>
    <dgm:pt modelId="{0BD747FF-E959-8146-8CD4-D9117793C6E0}" type="pres">
      <dgm:prSet presAssocID="{A48DB9D0-FC99-4404-A5AC-90A19D280C24}" presName="node" presStyleLbl="node1" presStyleIdx="0" presStyleCnt="3">
        <dgm:presLayoutVars>
          <dgm:bulletEnabled val="1"/>
        </dgm:presLayoutVars>
      </dgm:prSet>
      <dgm:spPr/>
      <dgm:t>
        <a:bodyPr/>
        <a:lstStyle/>
        <a:p>
          <a:endParaRPr lang="en-US"/>
        </a:p>
      </dgm:t>
    </dgm:pt>
    <dgm:pt modelId="{1946339F-AF2F-E141-8798-D8B8E86E1D6D}" type="pres">
      <dgm:prSet presAssocID="{C00F8F4C-CC30-4FBD-8326-BBB27A6B78F6}" presName="sibTrans" presStyleLbl="sibTrans1D1" presStyleIdx="0" presStyleCnt="2"/>
      <dgm:spPr/>
      <dgm:t>
        <a:bodyPr/>
        <a:lstStyle/>
        <a:p>
          <a:endParaRPr lang="en-US"/>
        </a:p>
      </dgm:t>
    </dgm:pt>
    <dgm:pt modelId="{42D9BA1F-3837-9640-9DE4-310E57FF000F}" type="pres">
      <dgm:prSet presAssocID="{C00F8F4C-CC30-4FBD-8326-BBB27A6B78F6}" presName="connectorText" presStyleLbl="sibTrans1D1" presStyleIdx="0" presStyleCnt="2"/>
      <dgm:spPr/>
      <dgm:t>
        <a:bodyPr/>
        <a:lstStyle/>
        <a:p>
          <a:endParaRPr lang="en-US"/>
        </a:p>
      </dgm:t>
    </dgm:pt>
    <dgm:pt modelId="{05688E49-7AB6-EB48-A2AD-D5F3900246EC}" type="pres">
      <dgm:prSet presAssocID="{2C959042-CCFC-48B7-A61E-A848122CCC91}" presName="node" presStyleLbl="node1" presStyleIdx="1" presStyleCnt="3">
        <dgm:presLayoutVars>
          <dgm:bulletEnabled val="1"/>
        </dgm:presLayoutVars>
      </dgm:prSet>
      <dgm:spPr/>
      <dgm:t>
        <a:bodyPr/>
        <a:lstStyle/>
        <a:p>
          <a:endParaRPr lang="en-US"/>
        </a:p>
      </dgm:t>
    </dgm:pt>
    <dgm:pt modelId="{8C65A839-C8A1-3343-9272-988C2A678716}" type="pres">
      <dgm:prSet presAssocID="{CB5440DC-9B00-44A3-9FCE-3D11CE8C1336}" presName="sibTrans" presStyleLbl="sibTrans1D1" presStyleIdx="1" presStyleCnt="2"/>
      <dgm:spPr/>
      <dgm:t>
        <a:bodyPr/>
        <a:lstStyle/>
        <a:p>
          <a:endParaRPr lang="en-US"/>
        </a:p>
      </dgm:t>
    </dgm:pt>
    <dgm:pt modelId="{D9D6F4D2-BDB2-494D-873E-F59F66BCF133}" type="pres">
      <dgm:prSet presAssocID="{CB5440DC-9B00-44A3-9FCE-3D11CE8C1336}" presName="connectorText" presStyleLbl="sibTrans1D1" presStyleIdx="1" presStyleCnt="2"/>
      <dgm:spPr/>
      <dgm:t>
        <a:bodyPr/>
        <a:lstStyle/>
        <a:p>
          <a:endParaRPr lang="en-US"/>
        </a:p>
      </dgm:t>
    </dgm:pt>
    <dgm:pt modelId="{D9D772AF-32D1-334B-AE62-8FA7E8F95D16}" type="pres">
      <dgm:prSet presAssocID="{8CD42738-373D-491C-A294-7341DB1499CC}" presName="node" presStyleLbl="node1" presStyleIdx="2" presStyleCnt="3">
        <dgm:presLayoutVars>
          <dgm:bulletEnabled val="1"/>
        </dgm:presLayoutVars>
      </dgm:prSet>
      <dgm:spPr/>
      <dgm:t>
        <a:bodyPr/>
        <a:lstStyle/>
        <a:p>
          <a:endParaRPr lang="en-US"/>
        </a:p>
      </dgm:t>
    </dgm:pt>
  </dgm:ptLst>
  <dgm:cxnLst>
    <dgm:cxn modelId="{43800578-E9FE-4944-8CCD-7247A0B90F20}" srcId="{2C959042-CCFC-48B7-A61E-A848122CCC91}" destId="{6E95256F-4088-46BB-9FCE-EA2709B9CE16}" srcOrd="0" destOrd="0" parTransId="{8DC252AE-0684-4058-A3BF-9B1448626193}" sibTransId="{BEA6FA19-B741-4301-81E9-6468D8443F35}"/>
    <dgm:cxn modelId="{57B8F91D-3DD8-4E58-8376-FB8C1454AFE3}" srcId="{3585D631-8E02-4B1F-AFD5-AD76F4D08CDC}" destId="{2C959042-CCFC-48B7-A61E-A848122CCC91}" srcOrd="1" destOrd="0" parTransId="{93AE96FB-0EDF-4BD3-95B3-CE0A24D8BD73}" sibTransId="{CB5440DC-9B00-44A3-9FCE-3D11CE8C1336}"/>
    <dgm:cxn modelId="{D0487B4F-43FF-7A4E-A2F4-7A698B96C1C1}" type="presOf" srcId="{3585D631-8E02-4B1F-AFD5-AD76F4D08CDC}" destId="{2905C8AD-AA2D-C248-BDE8-1E4B58DCAF4F}" srcOrd="0" destOrd="0" presId="urn:microsoft.com/office/officeart/2016/7/layout/RepeatingBendingProcessNew"/>
    <dgm:cxn modelId="{F280F5A4-07FB-F548-A1BF-886D44F65F42}" type="presOf" srcId="{92F8F21C-5BEF-4B2E-AAB8-F6FAA72220D7}" destId="{0BD747FF-E959-8146-8CD4-D9117793C6E0}" srcOrd="0" destOrd="1" presId="urn:microsoft.com/office/officeart/2016/7/layout/RepeatingBendingProcessNew"/>
    <dgm:cxn modelId="{8DB8F5D0-206E-4257-B7D9-38A80874C7DC}" srcId="{8CD42738-373D-491C-A294-7341DB1499CC}" destId="{7FA61B64-5064-43ED-9EBF-8456EF004BF6}" srcOrd="0" destOrd="0" parTransId="{3B51E601-76B9-4526-89C9-417CFB1F11ED}" sibTransId="{DE8B5B30-8B6E-4D30-9BA8-A23C7C5BCA25}"/>
    <dgm:cxn modelId="{00BB10F9-6831-9441-8C2D-302C22D70F17}" type="presOf" srcId="{C00F8F4C-CC30-4FBD-8326-BBB27A6B78F6}" destId="{42D9BA1F-3837-9640-9DE4-310E57FF000F}" srcOrd="1" destOrd="0" presId="urn:microsoft.com/office/officeart/2016/7/layout/RepeatingBendingProcessNew"/>
    <dgm:cxn modelId="{032C3669-B61F-0D4C-A7DF-734B3B9FF80D}" type="presOf" srcId="{7FA61B64-5064-43ED-9EBF-8456EF004BF6}" destId="{D9D772AF-32D1-334B-AE62-8FA7E8F95D16}" srcOrd="0" destOrd="1" presId="urn:microsoft.com/office/officeart/2016/7/layout/RepeatingBendingProcessNew"/>
    <dgm:cxn modelId="{FB307589-6EF9-0642-B763-F353D3B9B5EA}" type="presOf" srcId="{6E95256F-4088-46BB-9FCE-EA2709B9CE16}" destId="{05688E49-7AB6-EB48-A2AD-D5F3900246EC}" srcOrd="0" destOrd="1" presId="urn:microsoft.com/office/officeart/2016/7/layout/RepeatingBendingProcessNew"/>
    <dgm:cxn modelId="{37EA11CE-3F59-DA42-B1FB-2E0147C64569}" type="presOf" srcId="{C00F8F4C-CC30-4FBD-8326-BBB27A6B78F6}" destId="{1946339F-AF2F-E141-8798-D8B8E86E1D6D}" srcOrd="0" destOrd="0" presId="urn:microsoft.com/office/officeart/2016/7/layout/RepeatingBendingProcessNew"/>
    <dgm:cxn modelId="{68D872DB-A8A4-AB40-AAC6-373D3B3228EC}" type="presOf" srcId="{CB5440DC-9B00-44A3-9FCE-3D11CE8C1336}" destId="{8C65A839-C8A1-3343-9272-988C2A678716}" srcOrd="0" destOrd="0" presId="urn:microsoft.com/office/officeart/2016/7/layout/RepeatingBendingProcessNew"/>
    <dgm:cxn modelId="{B1B322BE-DFCD-2447-9E40-B472243F223F}" type="presOf" srcId="{A48DB9D0-FC99-4404-A5AC-90A19D280C24}" destId="{0BD747FF-E959-8146-8CD4-D9117793C6E0}" srcOrd="0" destOrd="0" presId="urn:microsoft.com/office/officeart/2016/7/layout/RepeatingBendingProcessNew"/>
    <dgm:cxn modelId="{6E46D294-7ABC-440B-A1E5-8745765E5119}" srcId="{3585D631-8E02-4B1F-AFD5-AD76F4D08CDC}" destId="{A48DB9D0-FC99-4404-A5AC-90A19D280C24}" srcOrd="0" destOrd="0" parTransId="{2BD1BF2E-0A26-4ECC-BFBF-5478F95C7092}" sibTransId="{C00F8F4C-CC30-4FBD-8326-BBB27A6B78F6}"/>
    <dgm:cxn modelId="{9CE28629-D262-8B46-97C0-88F141C7679B}" type="presOf" srcId="{CB5440DC-9B00-44A3-9FCE-3D11CE8C1336}" destId="{D9D6F4D2-BDB2-494D-873E-F59F66BCF133}" srcOrd="1" destOrd="0" presId="urn:microsoft.com/office/officeart/2016/7/layout/RepeatingBendingProcessNew"/>
    <dgm:cxn modelId="{F2115B13-1A07-F440-964D-E15C3236A746}" type="presOf" srcId="{2C959042-CCFC-48B7-A61E-A848122CCC91}" destId="{05688E49-7AB6-EB48-A2AD-D5F3900246EC}" srcOrd="0" destOrd="0" presId="urn:microsoft.com/office/officeart/2016/7/layout/RepeatingBendingProcessNew"/>
    <dgm:cxn modelId="{A5F42A4D-E842-0A4A-AF5C-839E9D549326}" type="presOf" srcId="{8CD42738-373D-491C-A294-7341DB1499CC}" destId="{D9D772AF-32D1-334B-AE62-8FA7E8F95D16}" srcOrd="0" destOrd="0" presId="urn:microsoft.com/office/officeart/2016/7/layout/RepeatingBendingProcessNew"/>
    <dgm:cxn modelId="{218D72E0-08A2-4B75-8EBF-F1C0A4682954}" srcId="{3585D631-8E02-4B1F-AFD5-AD76F4D08CDC}" destId="{8CD42738-373D-491C-A294-7341DB1499CC}" srcOrd="2" destOrd="0" parTransId="{B7CF38B2-1899-4E08-9A13-CE4704B20606}" sibTransId="{2789BB75-12F0-4127-8D05-81B2E9A08DD3}"/>
    <dgm:cxn modelId="{457E16B1-E8DB-427D-A303-88E015C1A4D3}" srcId="{A48DB9D0-FC99-4404-A5AC-90A19D280C24}" destId="{92F8F21C-5BEF-4B2E-AAB8-F6FAA72220D7}" srcOrd="0" destOrd="0" parTransId="{ED3413B2-0533-4614-BE07-FD7158A53423}" sibTransId="{80A962A3-0515-4202-981E-32B2B63F3D2B}"/>
    <dgm:cxn modelId="{A89E8EF7-B6B9-9E48-B155-6707659E94FB}" type="presParOf" srcId="{2905C8AD-AA2D-C248-BDE8-1E4B58DCAF4F}" destId="{0BD747FF-E959-8146-8CD4-D9117793C6E0}" srcOrd="0" destOrd="0" presId="urn:microsoft.com/office/officeart/2016/7/layout/RepeatingBendingProcessNew"/>
    <dgm:cxn modelId="{A20D5065-FAF0-D547-8357-38C0747CE061}" type="presParOf" srcId="{2905C8AD-AA2D-C248-BDE8-1E4B58DCAF4F}" destId="{1946339F-AF2F-E141-8798-D8B8E86E1D6D}" srcOrd="1" destOrd="0" presId="urn:microsoft.com/office/officeart/2016/7/layout/RepeatingBendingProcessNew"/>
    <dgm:cxn modelId="{0E8ADF3D-1C5B-E940-8540-401B846708FA}" type="presParOf" srcId="{1946339F-AF2F-E141-8798-D8B8E86E1D6D}" destId="{42D9BA1F-3837-9640-9DE4-310E57FF000F}" srcOrd="0" destOrd="0" presId="urn:microsoft.com/office/officeart/2016/7/layout/RepeatingBendingProcessNew"/>
    <dgm:cxn modelId="{57EF8E47-2E15-D64A-B324-BBFD92D20F8E}" type="presParOf" srcId="{2905C8AD-AA2D-C248-BDE8-1E4B58DCAF4F}" destId="{05688E49-7AB6-EB48-A2AD-D5F3900246EC}" srcOrd="2" destOrd="0" presId="urn:microsoft.com/office/officeart/2016/7/layout/RepeatingBendingProcessNew"/>
    <dgm:cxn modelId="{2B14778F-58E4-EA46-8F40-0D869C89D1E4}" type="presParOf" srcId="{2905C8AD-AA2D-C248-BDE8-1E4B58DCAF4F}" destId="{8C65A839-C8A1-3343-9272-988C2A678716}" srcOrd="3" destOrd="0" presId="urn:microsoft.com/office/officeart/2016/7/layout/RepeatingBendingProcessNew"/>
    <dgm:cxn modelId="{6B34859F-2348-5247-978F-14C4B48BE7C2}" type="presParOf" srcId="{8C65A839-C8A1-3343-9272-988C2A678716}" destId="{D9D6F4D2-BDB2-494D-873E-F59F66BCF133}" srcOrd="0" destOrd="0" presId="urn:microsoft.com/office/officeart/2016/7/layout/RepeatingBendingProcessNew"/>
    <dgm:cxn modelId="{574B4FD5-CF87-694E-BABA-2FA6A2270ABB}" type="presParOf" srcId="{2905C8AD-AA2D-C248-BDE8-1E4B58DCAF4F}" destId="{D9D772AF-32D1-334B-AE62-8FA7E8F95D16}"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6339F-AF2F-E141-8798-D8B8E86E1D6D}">
      <dsp:nvSpPr>
        <dsp:cNvPr id="0" name=""/>
        <dsp:cNvSpPr/>
      </dsp:nvSpPr>
      <dsp:spPr>
        <a:xfrm>
          <a:off x="3150675" y="1656418"/>
          <a:ext cx="692548" cy="91440"/>
        </a:xfrm>
        <a:custGeom>
          <a:avLst/>
          <a:gdLst/>
          <a:ahLst/>
          <a:cxnLst/>
          <a:rect l="0" t="0" r="0" b="0"/>
          <a:pathLst>
            <a:path>
              <a:moveTo>
                <a:pt x="0" y="45720"/>
              </a:moveTo>
              <a:lnTo>
                <a:pt x="692548"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8870" y="1698522"/>
        <a:ext cx="36157" cy="7231"/>
      </dsp:txXfrm>
    </dsp:sp>
    <dsp:sp modelId="{0BD747FF-E959-8146-8CD4-D9117793C6E0}">
      <dsp:nvSpPr>
        <dsp:cNvPr id="0" name=""/>
        <dsp:cNvSpPr/>
      </dsp:nvSpPr>
      <dsp:spPr>
        <a:xfrm>
          <a:off x="8352" y="758901"/>
          <a:ext cx="3144122" cy="188647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065" tIns="161718" rIns="154065" bIns="161718" numCol="1" spcCol="1270" anchor="t" anchorCtr="0">
          <a:noAutofit/>
        </a:bodyPr>
        <a:lstStyle/>
        <a:p>
          <a:pPr lvl="0" algn="l" defTabSz="1644650">
            <a:lnSpc>
              <a:spcPct val="90000"/>
            </a:lnSpc>
            <a:spcBef>
              <a:spcPct val="0"/>
            </a:spcBef>
            <a:spcAft>
              <a:spcPct val="35000"/>
            </a:spcAft>
          </a:pPr>
          <a:r>
            <a:rPr lang="en-US" sz="3700" kern="1200" dirty="0"/>
            <a:t>Step 1</a:t>
          </a:r>
        </a:p>
        <a:p>
          <a:pPr marL="285750" lvl="1" indent="-285750" algn="l" defTabSz="1289050">
            <a:lnSpc>
              <a:spcPct val="90000"/>
            </a:lnSpc>
            <a:spcBef>
              <a:spcPct val="0"/>
            </a:spcBef>
            <a:spcAft>
              <a:spcPct val="15000"/>
            </a:spcAft>
            <a:buChar char="••"/>
          </a:pPr>
          <a:r>
            <a:rPr lang="en-US" sz="2900" kern="1200" dirty="0"/>
            <a:t>Online registration </a:t>
          </a:r>
        </a:p>
      </dsp:txBody>
      <dsp:txXfrm>
        <a:off x="8352" y="758901"/>
        <a:ext cx="3144122" cy="1886473"/>
      </dsp:txXfrm>
    </dsp:sp>
    <dsp:sp modelId="{8C65A839-C8A1-3343-9272-988C2A678716}">
      <dsp:nvSpPr>
        <dsp:cNvPr id="0" name=""/>
        <dsp:cNvSpPr/>
      </dsp:nvSpPr>
      <dsp:spPr>
        <a:xfrm>
          <a:off x="7017946" y="1656418"/>
          <a:ext cx="692548" cy="91440"/>
        </a:xfrm>
        <a:custGeom>
          <a:avLst/>
          <a:gdLst/>
          <a:ahLst/>
          <a:cxnLst/>
          <a:rect l="0" t="0" r="0" b="0"/>
          <a:pathLst>
            <a:path>
              <a:moveTo>
                <a:pt x="0" y="45720"/>
              </a:moveTo>
              <a:lnTo>
                <a:pt x="692548" y="45720"/>
              </a:lnTo>
            </a:path>
          </a:pathLst>
        </a:custGeom>
        <a:noFill/>
        <a:ln w="9525" cap="rnd" cmpd="sng" algn="ctr">
          <a:solidFill>
            <a:schemeClr val="accent2">
              <a:hueOff val="-882696"/>
              <a:satOff val="4218"/>
              <a:lumOff val="588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346141" y="1698522"/>
        <a:ext cx="36157" cy="7231"/>
      </dsp:txXfrm>
    </dsp:sp>
    <dsp:sp modelId="{05688E49-7AB6-EB48-A2AD-D5F3900246EC}">
      <dsp:nvSpPr>
        <dsp:cNvPr id="0" name=""/>
        <dsp:cNvSpPr/>
      </dsp:nvSpPr>
      <dsp:spPr>
        <a:xfrm>
          <a:off x="3875623" y="758901"/>
          <a:ext cx="3144122" cy="1886473"/>
        </a:xfrm>
        <a:prstGeom prst="rect">
          <a:avLst/>
        </a:prstGeom>
        <a:solidFill>
          <a:schemeClr val="accent2">
            <a:hueOff val="-441348"/>
            <a:satOff val="2109"/>
            <a:lumOff val="2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065" tIns="161718" rIns="154065" bIns="161718" numCol="1" spcCol="1270" anchor="t" anchorCtr="0">
          <a:noAutofit/>
        </a:bodyPr>
        <a:lstStyle/>
        <a:p>
          <a:pPr lvl="0" algn="l" defTabSz="1644650">
            <a:lnSpc>
              <a:spcPct val="90000"/>
            </a:lnSpc>
            <a:spcBef>
              <a:spcPct val="0"/>
            </a:spcBef>
            <a:spcAft>
              <a:spcPct val="35000"/>
            </a:spcAft>
          </a:pPr>
          <a:r>
            <a:rPr lang="en-US" sz="3700" kern="1200"/>
            <a:t>Step 2</a:t>
          </a:r>
        </a:p>
        <a:p>
          <a:pPr marL="285750" lvl="1" indent="-285750" algn="l" defTabSz="1289050">
            <a:lnSpc>
              <a:spcPct val="90000"/>
            </a:lnSpc>
            <a:spcBef>
              <a:spcPct val="0"/>
            </a:spcBef>
            <a:spcAft>
              <a:spcPct val="15000"/>
            </a:spcAft>
            <a:buChar char="••"/>
          </a:pPr>
          <a:r>
            <a:rPr lang="en-US" sz="2900" kern="1200" dirty="0"/>
            <a:t>Adding your child’s details</a:t>
          </a:r>
        </a:p>
      </dsp:txBody>
      <dsp:txXfrm>
        <a:off x="3875623" y="758901"/>
        <a:ext cx="3144122" cy="1886473"/>
      </dsp:txXfrm>
    </dsp:sp>
    <dsp:sp modelId="{D9D772AF-32D1-334B-AE62-8FA7E8F95D16}">
      <dsp:nvSpPr>
        <dsp:cNvPr id="0" name=""/>
        <dsp:cNvSpPr/>
      </dsp:nvSpPr>
      <dsp:spPr>
        <a:xfrm>
          <a:off x="7742894" y="758901"/>
          <a:ext cx="3144122" cy="1886473"/>
        </a:xfrm>
        <a:prstGeom prst="rect">
          <a:avLst/>
        </a:prstGeom>
        <a:solidFill>
          <a:schemeClr val="accent2">
            <a:hueOff val="-882696"/>
            <a:satOff val="4218"/>
            <a:lumOff val="58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065" tIns="161718" rIns="154065" bIns="161718" numCol="1" spcCol="1270" anchor="t" anchorCtr="0">
          <a:noAutofit/>
        </a:bodyPr>
        <a:lstStyle/>
        <a:p>
          <a:pPr lvl="0" algn="l" defTabSz="1644650">
            <a:lnSpc>
              <a:spcPct val="90000"/>
            </a:lnSpc>
            <a:spcBef>
              <a:spcPct val="0"/>
            </a:spcBef>
            <a:spcAft>
              <a:spcPct val="35000"/>
            </a:spcAft>
          </a:pPr>
          <a:r>
            <a:rPr lang="en-US" sz="3700" kern="1200" dirty="0"/>
            <a:t>Step 3</a:t>
          </a:r>
        </a:p>
        <a:p>
          <a:pPr marL="285750" lvl="1" indent="-285750" algn="l" defTabSz="1289050">
            <a:lnSpc>
              <a:spcPct val="90000"/>
            </a:lnSpc>
            <a:spcBef>
              <a:spcPct val="0"/>
            </a:spcBef>
            <a:spcAft>
              <a:spcPct val="15000"/>
            </a:spcAft>
            <a:buChar char="••"/>
          </a:pPr>
          <a:r>
            <a:rPr lang="en-US" sz="2900" kern="1200"/>
            <a:t>Making your application </a:t>
          </a:r>
        </a:p>
      </dsp:txBody>
      <dsp:txXfrm>
        <a:off x="7742894" y="758901"/>
        <a:ext cx="3144122" cy="188647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33E7099-9AA9-9847-9A1D-4A84CB25EE39}"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279760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33E7099-9AA9-9847-9A1D-4A84CB25EE39}"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91836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F33E7099-9AA9-9847-9A1D-4A84CB25EE39}"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444993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F33E7099-9AA9-9847-9A1D-4A84CB25EE39}"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32228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3E7099-9AA9-9847-9A1D-4A84CB25EE39}"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1619259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3E7099-9AA9-9847-9A1D-4A84CB25EE39}" type="datetimeFigureOut">
              <a:rPr lang="en-US" smtClean="0"/>
              <a:t>12/13/2022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2610122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3E7099-9AA9-9847-9A1D-4A84CB25EE39}" type="datetimeFigureOut">
              <a:rPr lang="en-US" smtClean="0"/>
              <a:t>12/13/2022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155926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33E7099-9AA9-9847-9A1D-4A84CB25EE39}"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50845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33E7099-9AA9-9847-9A1D-4A84CB25EE39}"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79272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F33E7099-9AA9-9847-9A1D-4A84CB25EE39}"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31138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3E7099-9AA9-9847-9A1D-4A84CB25EE39}"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176527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33E7099-9AA9-9847-9A1D-4A84CB25EE39}"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287742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33E7099-9AA9-9847-9A1D-4A84CB25EE39}"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251524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F33E7099-9AA9-9847-9A1D-4A84CB25EE39}" type="datetimeFigureOut">
              <a:rPr lang="en-US" smtClean="0"/>
              <a:t>12/13/2022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76421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33E7099-9AA9-9847-9A1D-4A84CB25EE39}" type="datetimeFigureOut">
              <a:rPr lang="en-US" smtClean="0"/>
              <a:t>12/13/2022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234851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F33E7099-9AA9-9847-9A1D-4A84CB25EE39}" type="datetimeFigureOut">
              <a:rPr lang="en-US" smtClean="0"/>
              <a:t>12/13/2022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41864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33E7099-9AA9-9847-9A1D-4A84CB25EE39}"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75058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33E7099-9AA9-9847-9A1D-4A84CB25EE39}" type="datetimeFigureOut">
              <a:rPr lang="en-US" smtClean="0"/>
              <a:t>12/13/2022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FFA2F7-4621-9049-877E-A9E2FAA8CBE8}" type="slidenum">
              <a:rPr lang="en-US" smtClean="0"/>
              <a:t>‹#›</a:t>
            </a:fld>
            <a:endParaRPr lang="en-US"/>
          </a:p>
        </p:txBody>
      </p:sp>
    </p:spTree>
    <p:extLst>
      <p:ext uri="{BB962C8B-B14F-4D97-AF65-F5344CB8AC3E}">
        <p14:creationId xmlns:p14="http://schemas.microsoft.com/office/powerpoint/2010/main" val="2870934063"/>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ani.org.uk/school-management/ea-digital-admissions-online-resource-hub/videos-and-presentatio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tmichaelsnurseryschoo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06924A-36D7-48B7-A77E-D461A059FC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E29C2-369C-384F-A0E4-EA906AC4DAA2}"/>
              </a:ext>
            </a:extLst>
          </p:cNvPr>
          <p:cNvSpPr>
            <a:spLocks noGrp="1"/>
          </p:cNvSpPr>
          <p:nvPr>
            <p:ph type="ctrTitle"/>
          </p:nvPr>
        </p:nvSpPr>
        <p:spPr>
          <a:xfrm>
            <a:off x="5363149" y="1325880"/>
            <a:ext cx="6181152" cy="3066507"/>
          </a:xfrm>
        </p:spPr>
        <p:txBody>
          <a:bodyPr>
            <a:normAutofit/>
          </a:bodyPr>
          <a:lstStyle/>
          <a:p>
            <a:pPr>
              <a:lnSpc>
                <a:spcPct val="90000"/>
              </a:lnSpc>
            </a:pPr>
            <a:r>
              <a:rPr lang="en-US" sz="6100" dirty="0">
                <a:solidFill>
                  <a:srgbClr val="EBEBEB"/>
                </a:solidFill>
              </a:rPr>
              <a:t>Making an application for nursery 2023</a:t>
            </a:r>
          </a:p>
        </p:txBody>
      </p:sp>
      <p:sp>
        <p:nvSpPr>
          <p:cNvPr id="11"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13" name="Freeform: Shape 12">
            <a:extLst>
              <a:ext uri="{FF2B5EF4-FFF2-40B4-BE49-F238E27FC236}">
                <a16:creationId xmlns:a16="http://schemas.microsoft.com/office/drawing/2014/main" id="{EEE464AA-F385-4411-8A33-DE57CA2F18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sp>
      <p:sp>
        <p:nvSpPr>
          <p:cNvPr id="15" name="Rectangle 14">
            <a:extLst>
              <a:ext uri="{FF2B5EF4-FFF2-40B4-BE49-F238E27FC236}">
                <a16:creationId xmlns:a16="http://schemas.microsoft.com/office/drawing/2014/main" id="{9B431DB1-C0E3-4F79-91B4-1291252562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2">
            <a:extLst>
              <a:ext uri="{FF2B5EF4-FFF2-40B4-BE49-F238E27FC236}">
                <a16:creationId xmlns:a16="http://schemas.microsoft.com/office/drawing/2014/main" id="{5CF1159E-3712-5449-A2F7-8233257786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854" y="2083521"/>
            <a:ext cx="3431749" cy="2690492"/>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59357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4309F268-A45B-4517-B03F-2774BAEFF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3CDCF8E-5478-054E-B226-F18393FE7695}"/>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4006851" y="643467"/>
            <a:ext cx="4178297" cy="5571066"/>
          </a:xfrm>
          <a:prstGeom prst="rect">
            <a:avLst/>
          </a:prstGeom>
        </p:spPr>
      </p:pic>
    </p:spTree>
    <p:extLst>
      <p:ext uri="{BB962C8B-B14F-4D97-AF65-F5344CB8AC3E}">
        <p14:creationId xmlns:p14="http://schemas.microsoft.com/office/powerpoint/2010/main" val="6640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56C9D2-60B0-1D41-992B-AC8DCFEE6BD4}"/>
              </a:ext>
            </a:extLst>
          </p:cNvPr>
          <p:cNvSpPr>
            <a:spLocks noGrp="1"/>
          </p:cNvSpPr>
          <p:nvPr>
            <p:ph type="title"/>
          </p:nvPr>
        </p:nvSpPr>
        <p:spPr>
          <a:xfrm>
            <a:off x="6683829" y="1447800"/>
            <a:ext cx="4397828" cy="3329581"/>
          </a:xfrm>
        </p:spPr>
        <p:txBody>
          <a:bodyPr vert="horz" lIns="91440" tIns="45720" rIns="91440" bIns="45720" rtlCol="0" anchor="b">
            <a:normAutofit/>
          </a:bodyPr>
          <a:lstStyle/>
          <a:p>
            <a:r>
              <a:rPr lang="en-US" sz="5600" b="0" i="0" kern="1200">
                <a:solidFill>
                  <a:schemeClr val="tx2"/>
                </a:solidFill>
                <a:latin typeface="+mj-lt"/>
                <a:ea typeface="+mj-ea"/>
                <a:cs typeface="+mj-cs"/>
              </a:rPr>
              <a:t>Option to preview full application</a:t>
            </a:r>
          </a:p>
        </p:txBody>
      </p:sp>
      <p:pic>
        <p:nvPicPr>
          <p:cNvPr id="4" name="Content Placeholder 5">
            <a:extLst>
              <a:ext uri="{FF2B5EF4-FFF2-40B4-BE49-F238E27FC236}">
                <a16:creationId xmlns:a16="http://schemas.microsoft.com/office/drawing/2014/main" id="{9B81F4FB-4883-6746-B5C9-E562D85E99E9}"/>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283331" y="647698"/>
            <a:ext cx="4171602" cy="5562139"/>
          </a:xfrm>
          <a:prstGeom prst="rect">
            <a:avLst/>
          </a:prstGeom>
          <a:effectLst/>
        </p:spPr>
      </p:pic>
    </p:spTree>
    <p:extLst>
      <p:ext uri="{BB962C8B-B14F-4D97-AF65-F5344CB8AC3E}">
        <p14:creationId xmlns:p14="http://schemas.microsoft.com/office/powerpoint/2010/main" val="262343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 Michael’s Admissions criteria</a:t>
            </a:r>
          </a:p>
        </p:txBody>
      </p:sp>
      <p:sp>
        <p:nvSpPr>
          <p:cNvPr id="3" name="Content Placeholder 2"/>
          <p:cNvSpPr>
            <a:spLocks noGrp="1"/>
          </p:cNvSpPr>
          <p:nvPr>
            <p:ph idx="1"/>
          </p:nvPr>
        </p:nvSpPr>
        <p:spPr/>
        <p:txBody>
          <a:bodyPr>
            <a:normAutofit fontScale="62500" lnSpcReduction="20000"/>
          </a:bodyPr>
          <a:lstStyle/>
          <a:p>
            <a:r>
              <a:rPr lang="en-US" b="1" dirty="0"/>
              <a:t>Statutory Criteria</a:t>
            </a:r>
            <a:endParaRPr lang="en-GB" dirty="0"/>
          </a:p>
          <a:p>
            <a:r>
              <a:rPr lang="en-GB" dirty="0"/>
              <a:t> </a:t>
            </a:r>
          </a:p>
          <a:p>
            <a:r>
              <a:rPr lang="en-US" b="1" dirty="0"/>
              <a:t>1</a:t>
            </a:r>
            <a:r>
              <a:rPr lang="en-US" dirty="0"/>
              <a:t>. Children from socially disadvantaged circumstances in their final pre-school year who were </a:t>
            </a:r>
            <a:r>
              <a:rPr lang="en-US" dirty="0" err="1"/>
              <a:t>born:on</a:t>
            </a:r>
            <a:r>
              <a:rPr lang="en-US" dirty="0"/>
              <a:t> or between 2 July 2019 and 1 July 2020 (inclusive) and whose parents have not exercised their right to defer their child’s entry to primary school; or,</a:t>
            </a:r>
            <a:endParaRPr lang="en-GB" dirty="0"/>
          </a:p>
          <a:p>
            <a:r>
              <a:rPr lang="en-US" dirty="0"/>
              <a:t> </a:t>
            </a:r>
            <a:endParaRPr lang="en-GB" dirty="0"/>
          </a:p>
          <a:p>
            <a:r>
              <a:rPr lang="en-US" dirty="0"/>
              <a:t>`	on or between 1 April 2019 and 1 July 2019 (inclusive) or were due to be born on or between those dates but were born earlier; and, have not attended or are not currently attending a funded pre-school setting under the Pre-School Education </a:t>
            </a:r>
            <a:r>
              <a:rPr lang="en-US" dirty="0" err="1"/>
              <a:t>Programme</a:t>
            </a:r>
            <a:r>
              <a:rPr lang="en-US" dirty="0"/>
              <a:t> as a target aged child; and, that child’s parent has completed a request to defer their child starting P1 until September 2024.</a:t>
            </a:r>
            <a:endParaRPr lang="en-GB" dirty="0"/>
          </a:p>
          <a:p>
            <a:r>
              <a:rPr lang="en-GB" dirty="0"/>
              <a:t> </a:t>
            </a:r>
          </a:p>
          <a:p>
            <a:pPr hangingPunct="0"/>
            <a:r>
              <a:rPr lang="en-US" b="1" i="1" dirty="0"/>
              <a:t>Note: Children from ‘socially disadvantaged circumstances’ means a child whose parent has an entitlement to (</a:t>
            </a:r>
            <a:r>
              <a:rPr lang="en-US" b="1" i="1" dirty="0" err="1"/>
              <a:t>i</a:t>
            </a:r>
            <a:r>
              <a:rPr lang="en-US" b="1" i="1" dirty="0"/>
              <a:t>) Income Support, or (ii) Income-based Jobseeker’s Allowance, or (iii) Income related Employment and Support Allowance, or (iv) Universal Credit. When parents apply for places for their child on this basis they must provide Benefit Verification to confirm that they have an entitlement.  The application procedure for Pre-School will outline how Benefit Verification can be submitted.</a:t>
            </a:r>
            <a:endParaRPr lang="en-GB" dirty="0"/>
          </a:p>
          <a:p>
            <a:r>
              <a:rPr lang="en-GB" dirty="0"/>
              <a:t> </a:t>
            </a:r>
          </a:p>
          <a:p>
            <a:endParaRPr lang="en-GB" dirty="0"/>
          </a:p>
        </p:txBody>
      </p:sp>
    </p:spTree>
    <p:extLst>
      <p:ext uri="{BB962C8B-B14F-4D97-AF65-F5344CB8AC3E}">
        <p14:creationId xmlns:p14="http://schemas.microsoft.com/office/powerpoint/2010/main" val="237489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 criteria</a:t>
            </a:r>
          </a:p>
        </p:txBody>
      </p:sp>
      <p:sp>
        <p:nvSpPr>
          <p:cNvPr id="4" name="Rectangle 3"/>
          <p:cNvSpPr/>
          <p:nvPr/>
        </p:nvSpPr>
        <p:spPr>
          <a:xfrm>
            <a:off x="1427019" y="2041098"/>
            <a:ext cx="6096000" cy="4466159"/>
          </a:xfrm>
          <a:prstGeom prst="rect">
            <a:avLst/>
          </a:prstGeom>
        </p:spPr>
        <p:txBody>
          <a:bodyPr>
            <a:spAutoFit/>
          </a:bodyPr>
          <a:lstStyle/>
          <a:p>
            <a:pPr algn="just">
              <a:lnSpc>
                <a:spcPct val="118000"/>
              </a:lnSpc>
            </a:pPr>
            <a:r>
              <a:rPr lang="en-GB" sz="1050" b="1" kern="0" dirty="0">
                <a:latin typeface="Calibri" panose="020F0502020204030204" pitchFamily="34" charset="0"/>
                <a:ea typeface="Times New Roman" panose="02020603050405020304" pitchFamily="18" charset="0"/>
                <a:cs typeface="Arial" panose="020B0604020202020204" pitchFamily="34" charset="0"/>
              </a:rPr>
              <a:t>Sub Criteria</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In the event of over subscription within any of the named statutory criteria the following sub criteria will be applied:</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 </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1)Children who have listed St. Michael’s Nursery School as their first preference.</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2)Children of staff currently employed in St. Michael’s Nursery School.</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3)Children whose parents are currently serving members of the Board of Governors.</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4)Children whose parent(s)/guardian(s) reside in the parish of St. Michael’s in order of priority as noted below:</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 </a:t>
            </a:r>
            <a:endParaRPr lang="en-GB" sz="1050" kern="1400" dirty="0">
              <a:latin typeface="Calibri" panose="020F0502020204030204" pitchFamily="34" charset="0"/>
              <a:ea typeface="MS Mincho"/>
            </a:endParaRPr>
          </a:p>
          <a:p>
            <a:pPr marL="342900" lvl="0" indent="-342900" algn="just">
              <a:lnSpc>
                <a:spcPct val="118000"/>
              </a:lnSpc>
              <a:buFont typeface="+mj-lt"/>
              <a:buAutoNum type="alphaLcParenBoth"/>
            </a:pPr>
            <a:r>
              <a:rPr lang="en-GB" sz="1050" kern="0" dirty="0">
                <a:latin typeface="Calibri" panose="020F0502020204030204" pitchFamily="34" charset="0"/>
                <a:ea typeface="Times New Roman" panose="02020603050405020304" pitchFamily="18" charset="0"/>
                <a:cs typeface="Arial" panose="020B0604020202020204" pitchFamily="34" charset="0"/>
              </a:rPr>
              <a:t>Children deemed to have special circumstances which would have a significant impact on their education as supported by documentary evidence from an Education Authority, Child Development Clinic or Senior Medical Officer.</a:t>
            </a:r>
            <a:endParaRPr lang="en-GB" sz="1050" kern="1400" dirty="0">
              <a:latin typeface="Calibri" panose="020F0502020204030204" pitchFamily="34" charset="0"/>
              <a:ea typeface="MS Mincho"/>
            </a:endParaRPr>
          </a:p>
          <a:p>
            <a:pPr marL="342900" lvl="0" indent="-342900" algn="just">
              <a:lnSpc>
                <a:spcPct val="118000"/>
              </a:lnSpc>
              <a:buFont typeface="+mj-lt"/>
              <a:buAutoNum type="alphaLcParenBoth"/>
            </a:pPr>
            <a:r>
              <a:rPr lang="en-GB" sz="1050" kern="0" dirty="0">
                <a:latin typeface="Calibri" panose="020F0502020204030204" pitchFamily="34" charset="0"/>
                <a:ea typeface="Times New Roman" panose="02020603050405020304" pitchFamily="18" charset="0"/>
                <a:cs typeface="Arial" panose="020B0604020202020204" pitchFamily="34" charset="0"/>
              </a:rPr>
              <a:t>Children deemed to have special home circumstances considered in the following order:</a:t>
            </a:r>
            <a:endParaRPr lang="en-GB" sz="1050" kern="1400" dirty="0">
              <a:latin typeface="Calibri" panose="020F0502020204030204" pitchFamily="34" charset="0"/>
              <a:ea typeface="MS Mincho"/>
            </a:endParaRPr>
          </a:p>
          <a:p>
            <a:pPr marL="1143000" lvl="2" indent="-228600" algn="just">
              <a:lnSpc>
                <a:spcPct val="118000"/>
              </a:lnSpc>
              <a:buFont typeface="+mj-lt"/>
              <a:buAutoNum type="romanLcPeriod"/>
              <a:tabLst>
                <a:tab pos="1600200" algn="l"/>
              </a:tabLst>
            </a:pPr>
            <a:r>
              <a:rPr lang="en-GB" sz="1050" kern="0" dirty="0">
                <a:latin typeface="Calibri" panose="020F0502020204030204" pitchFamily="34" charset="0"/>
                <a:ea typeface="Times New Roman" panose="02020603050405020304" pitchFamily="18" charset="0"/>
                <a:cs typeface="Arial" panose="020B0604020202020204" pitchFamily="34" charset="0"/>
              </a:rPr>
              <a:t>a child who has one or both parents deceased</a:t>
            </a:r>
            <a:endParaRPr lang="en-GB" sz="1050" kern="1400" dirty="0">
              <a:latin typeface="Calibri" panose="020F0502020204030204" pitchFamily="34" charset="0"/>
              <a:ea typeface="MS Mincho"/>
            </a:endParaRPr>
          </a:p>
          <a:p>
            <a:pPr marL="1143000" lvl="2" indent="-228600" algn="just">
              <a:lnSpc>
                <a:spcPct val="118000"/>
              </a:lnSpc>
              <a:buFont typeface="+mj-lt"/>
              <a:buAutoNum type="romanLcPeriod"/>
              <a:tabLst>
                <a:tab pos="1600200" algn="l"/>
              </a:tabLst>
            </a:pPr>
            <a:r>
              <a:rPr lang="en-GB" sz="1050" kern="0" dirty="0">
                <a:latin typeface="Calibri" panose="020F0502020204030204" pitchFamily="34" charset="0"/>
                <a:ea typeface="Times New Roman" panose="02020603050405020304" pitchFamily="18" charset="0"/>
                <a:cs typeface="Arial" panose="020B0604020202020204" pitchFamily="34" charset="0"/>
              </a:rPr>
              <a:t>a child whose parent has a serious long term illness (medical evidence to reflect the serious nature of the illness).</a:t>
            </a:r>
            <a:endParaRPr lang="en-GB" sz="1050" kern="1400" dirty="0">
              <a:latin typeface="Calibri" panose="020F0502020204030204" pitchFamily="34" charset="0"/>
              <a:ea typeface="MS Mincho"/>
            </a:endParaRPr>
          </a:p>
          <a:p>
            <a:pPr marL="342900" lvl="0" indent="-342900" algn="just">
              <a:lnSpc>
                <a:spcPct val="118000"/>
              </a:lnSpc>
              <a:buFont typeface="+mj-lt"/>
              <a:buAutoNum type="alphaLcParenBoth"/>
            </a:pPr>
            <a:r>
              <a:rPr lang="en-GB" sz="1050" kern="0" dirty="0">
                <a:latin typeface="Calibri" panose="020F0502020204030204" pitchFamily="34" charset="0"/>
                <a:ea typeface="Times New Roman" panose="02020603050405020304" pitchFamily="18" charset="0"/>
                <a:cs typeface="Arial" panose="020B0604020202020204" pitchFamily="34" charset="0"/>
              </a:rPr>
              <a:t>Brother(s)/sister(s) attending St. Michael’s Nursery School.</a:t>
            </a:r>
            <a:endParaRPr lang="en-GB" sz="1050" kern="1400" dirty="0">
              <a:latin typeface="Calibri" panose="020F0502020204030204" pitchFamily="34" charset="0"/>
              <a:ea typeface="MS Mincho"/>
            </a:endParaRPr>
          </a:p>
          <a:p>
            <a:pPr marL="342900" lvl="0" indent="-342900" algn="just">
              <a:lnSpc>
                <a:spcPct val="118000"/>
              </a:lnSpc>
              <a:buFont typeface="+mj-lt"/>
              <a:buAutoNum type="alphaLcParenBoth"/>
            </a:pPr>
            <a:r>
              <a:rPr lang="en-GB" sz="1050" kern="0" dirty="0">
                <a:latin typeface="Calibri" panose="020F0502020204030204" pitchFamily="34" charset="0"/>
                <a:ea typeface="Times New Roman" panose="02020603050405020304" pitchFamily="18" charset="0"/>
                <a:cs typeface="Arial" panose="020B0604020202020204" pitchFamily="34" charset="0"/>
              </a:rPr>
              <a:t>Children whose brother(s)/sister(s) half-brother(s)/half-sister(s) have attended St. Michael’s Nursery School. (Indicate name and date of attendance)</a:t>
            </a:r>
            <a:endParaRPr lang="en-GB" sz="1050" kern="1400" dirty="0">
              <a:latin typeface="Calibri" panose="020F0502020204030204" pitchFamily="34" charset="0"/>
              <a:ea typeface="MS Mincho"/>
            </a:endParaRPr>
          </a:p>
          <a:p>
            <a:pPr marL="342900" lvl="0" indent="-342900" algn="just">
              <a:lnSpc>
                <a:spcPct val="118000"/>
              </a:lnSpc>
              <a:buFont typeface="+mj-lt"/>
              <a:buAutoNum type="alphaLcParenBoth"/>
            </a:pPr>
            <a:r>
              <a:rPr lang="en-GB" sz="1050" kern="0" dirty="0">
                <a:latin typeface="Calibri" panose="020F0502020204030204" pitchFamily="34" charset="0"/>
                <a:ea typeface="Times New Roman" panose="02020603050405020304" pitchFamily="18" charset="0"/>
                <a:cs typeface="Arial" panose="020B0604020202020204" pitchFamily="34" charset="0"/>
              </a:rPr>
              <a:t>Brother(s)/Sister(s) half-brother(s)/half-sister(s) attending St. John the Baptist Primary School. (Indicate name and year group)</a:t>
            </a:r>
            <a:endParaRPr lang="en-GB" sz="1050" kern="1400" dirty="0">
              <a:latin typeface="Calibri" panose="020F0502020204030204" pitchFamily="34" charset="0"/>
              <a:ea typeface="MS Mincho"/>
            </a:endParaRPr>
          </a:p>
          <a:p>
            <a:pPr marL="342900" lvl="0" indent="-342900" algn="just">
              <a:lnSpc>
                <a:spcPct val="118000"/>
              </a:lnSpc>
              <a:buFont typeface="+mj-lt"/>
              <a:buAutoNum type="alphaLcParenBoth"/>
            </a:pPr>
            <a:r>
              <a:rPr lang="en-GB" sz="1050" kern="0" dirty="0">
                <a:latin typeface="Calibri" panose="020F0502020204030204" pitchFamily="34" charset="0"/>
                <a:ea typeface="Times New Roman" panose="02020603050405020304" pitchFamily="18" charset="0"/>
                <a:cs typeface="Arial" panose="020B0604020202020204" pitchFamily="34" charset="0"/>
              </a:rPr>
              <a:t>Other children in St. Michael’s Parish.</a:t>
            </a:r>
            <a:endParaRPr lang="en-GB" sz="1050" kern="1400" dirty="0">
              <a:effectLst/>
              <a:latin typeface="Calibri" panose="020F0502020204030204" pitchFamily="34" charset="0"/>
              <a:ea typeface="MS Mincho"/>
            </a:endParaRPr>
          </a:p>
        </p:txBody>
      </p:sp>
    </p:spTree>
    <p:extLst>
      <p:ext uri="{BB962C8B-B14F-4D97-AF65-F5344CB8AC3E}">
        <p14:creationId xmlns:p14="http://schemas.microsoft.com/office/powerpoint/2010/main" val="240813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 criteria (</a:t>
            </a:r>
            <a:r>
              <a:rPr lang="en-GB" dirty="0" err="1"/>
              <a:t>contd</a:t>
            </a:r>
            <a:r>
              <a:rPr lang="en-GB" dirty="0"/>
              <a:t>)</a:t>
            </a:r>
          </a:p>
        </p:txBody>
      </p:sp>
      <p:sp>
        <p:nvSpPr>
          <p:cNvPr id="3" name="Content Placeholder 2"/>
          <p:cNvSpPr>
            <a:spLocks noGrp="1"/>
          </p:cNvSpPr>
          <p:nvPr>
            <p:ph idx="1"/>
          </p:nvPr>
        </p:nvSpPr>
        <p:spPr/>
        <p:txBody>
          <a:bodyPr>
            <a:normAutofit fontScale="47500" lnSpcReduction="20000"/>
          </a:bodyPr>
          <a:lstStyle/>
          <a:p>
            <a:pPr lvl="0"/>
            <a:r>
              <a:rPr lang="en-GB" dirty="0"/>
              <a:t>Children who reside outside St. Michael’s Parish in order of priority as noted below:</a:t>
            </a:r>
          </a:p>
          <a:p>
            <a:r>
              <a:rPr lang="en-GB" sz="800" dirty="0"/>
              <a:t> </a:t>
            </a:r>
            <a:endParaRPr lang="en-GB" sz="2800" dirty="0"/>
          </a:p>
          <a:p>
            <a:pPr lvl="1"/>
            <a:r>
              <a:rPr lang="en-GB" dirty="0"/>
              <a:t>Brother/sister attending St. Michael’s Nursery School.</a:t>
            </a:r>
          </a:p>
          <a:p>
            <a:pPr lvl="1"/>
            <a:r>
              <a:rPr lang="en-GB" dirty="0"/>
              <a:t>Children whose brother(s)/sister(s) have previously attended St. Michael’s Nursery School. (Indicate name and date of attendance)</a:t>
            </a:r>
          </a:p>
          <a:p>
            <a:pPr lvl="1"/>
            <a:r>
              <a:rPr lang="en-GB" dirty="0"/>
              <a:t>Brother(s)/sister(s) attending St. John the Baptist Primary School. (Indicate name and year group)</a:t>
            </a:r>
          </a:p>
          <a:p>
            <a:r>
              <a:rPr lang="en-GB" sz="800" dirty="0"/>
              <a:t> </a:t>
            </a:r>
            <a:endParaRPr lang="en-GB" sz="2800" dirty="0"/>
          </a:p>
          <a:p>
            <a:r>
              <a:rPr lang="en-GB" dirty="0"/>
              <a:t> </a:t>
            </a:r>
          </a:p>
          <a:p>
            <a:r>
              <a:rPr lang="en-GB" dirty="0"/>
              <a:t>If over-subscribed in any of the sub criteria taken in order concerning children in their final pre-school year final selection will be on the basis of the initial letter of their surname in the order set down below.  The surname used will be as registered on the birth certificate or as subsequently legally changed and documented.</a:t>
            </a:r>
          </a:p>
          <a:p>
            <a:r>
              <a:rPr lang="en-GB" dirty="0"/>
              <a:t> </a:t>
            </a:r>
          </a:p>
          <a:p>
            <a:r>
              <a:rPr lang="en-GB" b="1" dirty="0"/>
              <a:t>C R Y H W I T Mc U V Z A X Mac J O N S P D L M K E G Q B</a:t>
            </a:r>
            <a:endParaRPr lang="en-GB" dirty="0"/>
          </a:p>
          <a:p>
            <a:r>
              <a:rPr lang="en-GB" sz="800" dirty="0"/>
              <a:t> </a:t>
            </a:r>
            <a:endParaRPr lang="en-GB" sz="2800" dirty="0"/>
          </a:p>
          <a:p>
            <a:r>
              <a:rPr lang="en-GB" dirty="0"/>
              <a:t>The order was determined by random selection on </a:t>
            </a:r>
            <a:r>
              <a:rPr lang="en-GB" b="1" dirty="0"/>
              <a:t>20</a:t>
            </a:r>
            <a:r>
              <a:rPr lang="en-GB" b="1" baseline="30000" dirty="0"/>
              <a:t>th</a:t>
            </a:r>
            <a:r>
              <a:rPr lang="en-GB" b="1" dirty="0"/>
              <a:t> October 2022</a:t>
            </a:r>
            <a:endParaRPr lang="en-GB" dirty="0"/>
          </a:p>
          <a:p>
            <a:r>
              <a:rPr lang="en-GB" dirty="0"/>
              <a:t> </a:t>
            </a:r>
          </a:p>
          <a:p>
            <a:r>
              <a:rPr lang="en-GB" dirty="0"/>
              <a:t>In the event of surnames with the same initial letter the next letter of the surname will be used in alphabetical order.</a:t>
            </a:r>
          </a:p>
          <a:p>
            <a:r>
              <a:rPr lang="en-GB" dirty="0"/>
              <a:t> </a:t>
            </a:r>
          </a:p>
          <a:p>
            <a:r>
              <a:rPr lang="en-GB" dirty="0"/>
              <a:t>In the event of two identical surnames the alphabetical order of the forename as registered on the birth certificate will be used.</a:t>
            </a:r>
          </a:p>
          <a:p>
            <a:r>
              <a:rPr lang="en-GB" dirty="0"/>
              <a:t> </a:t>
            </a:r>
          </a:p>
          <a:p>
            <a:endParaRPr lang="en-GB" dirty="0"/>
          </a:p>
        </p:txBody>
      </p:sp>
    </p:spTree>
    <p:extLst>
      <p:ext uri="{BB962C8B-B14F-4D97-AF65-F5344CB8AC3E}">
        <p14:creationId xmlns:p14="http://schemas.microsoft.com/office/powerpoint/2010/main" val="2243188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5755"/>
          </a:xfrm>
        </p:spPr>
        <p:txBody>
          <a:bodyPr/>
          <a:lstStyle/>
          <a:p>
            <a:r>
              <a:rPr lang="en-GB" dirty="0"/>
              <a:t>Non- statutory criteria</a:t>
            </a:r>
          </a:p>
        </p:txBody>
      </p:sp>
      <p:sp>
        <p:nvSpPr>
          <p:cNvPr id="3" name="Content Placeholder 2"/>
          <p:cNvSpPr>
            <a:spLocks noGrp="1"/>
          </p:cNvSpPr>
          <p:nvPr>
            <p:ph idx="1"/>
          </p:nvPr>
        </p:nvSpPr>
        <p:spPr/>
        <p:txBody>
          <a:bodyPr>
            <a:normAutofit fontScale="47500" lnSpcReduction="20000"/>
          </a:bodyPr>
          <a:lstStyle/>
          <a:p>
            <a:pPr lvl="0"/>
            <a:r>
              <a:rPr lang="en-US" sz="2200" b="1" dirty="0"/>
              <a:t>Non-statutory criteria</a:t>
            </a:r>
            <a:endParaRPr lang="en-GB" sz="2200" dirty="0"/>
          </a:p>
          <a:p>
            <a:r>
              <a:rPr lang="en-US" sz="2200" b="1" dirty="0"/>
              <a:t> </a:t>
            </a:r>
            <a:endParaRPr lang="en-GB" sz="2200" dirty="0"/>
          </a:p>
          <a:p>
            <a:r>
              <a:rPr lang="en-GB" sz="2200" b="1" dirty="0"/>
              <a:t>Note: These applications are processed only during Stage 2 of the admissions process, after final pre-school year (Statutory 1and 2) applications.</a:t>
            </a:r>
            <a:endParaRPr lang="en-GB" sz="2200" dirty="0"/>
          </a:p>
          <a:p>
            <a:r>
              <a:rPr lang="en-US" sz="2200" b="1" dirty="0"/>
              <a:t>  </a:t>
            </a:r>
            <a:endParaRPr lang="en-GB" sz="2200" dirty="0"/>
          </a:p>
          <a:p>
            <a:r>
              <a:rPr lang="en-US" sz="2200" dirty="0"/>
              <a:t> Children who were born:</a:t>
            </a:r>
            <a:endParaRPr lang="en-GB" sz="2200" dirty="0"/>
          </a:p>
          <a:p>
            <a:r>
              <a:rPr lang="en-US" sz="2200" dirty="0"/>
              <a:t> </a:t>
            </a:r>
            <a:endParaRPr lang="en-GB" sz="2200" dirty="0"/>
          </a:p>
          <a:p>
            <a:pPr lvl="0"/>
            <a:r>
              <a:rPr lang="en-US" sz="2200" dirty="0"/>
              <a:t>on or between 1 April 2019 - 1 July 2019 (inclusive), or were due to be born on or between those dates but were born earlier; and have attended or are currently attending a funded pre-school setting under the Pre-School Education </a:t>
            </a:r>
            <a:r>
              <a:rPr lang="en-US" sz="2200" dirty="0" err="1"/>
              <a:t>Programme</a:t>
            </a:r>
            <a:r>
              <a:rPr lang="en-US" sz="2200" dirty="0"/>
              <a:t> as a target aged (not penultimate aged) child; and, that child’s parent has completed a request to defer their child starting P1: or,</a:t>
            </a:r>
            <a:endParaRPr lang="en-GB" sz="2200" dirty="0"/>
          </a:p>
          <a:p>
            <a:r>
              <a:rPr lang="en-US" sz="2200" dirty="0"/>
              <a:t> </a:t>
            </a:r>
            <a:endParaRPr lang="en-GB" sz="2200" dirty="0"/>
          </a:p>
          <a:p>
            <a:pPr lvl="0"/>
            <a:r>
              <a:rPr lang="en-US" sz="2200" dirty="0"/>
              <a:t>on or between 2 July 2020 and 1 July 2021 (inclusive); or,</a:t>
            </a:r>
            <a:endParaRPr lang="en-GB" sz="2200" dirty="0"/>
          </a:p>
          <a:p>
            <a:pPr lvl="0"/>
            <a:r>
              <a:rPr lang="en-US" sz="2200" dirty="0"/>
              <a:t>on or between 1 April 2020 and 1 July 2020 (inclusive) or were due to be born on or between those dates but were born earlier; and that child’s parent has completed a request to defer their child starting P1 until September 2025. </a:t>
            </a:r>
            <a:endParaRPr lang="en-GB" sz="2200" dirty="0"/>
          </a:p>
          <a:p>
            <a:r>
              <a:rPr lang="en-US" sz="2200" dirty="0"/>
              <a:t> </a:t>
            </a:r>
            <a:endParaRPr lang="en-GB" sz="2200" dirty="0"/>
          </a:p>
          <a:p>
            <a:r>
              <a:rPr lang="en-US" sz="2200" dirty="0"/>
              <a:t>Children within Criterion 3 will be selected in Chronological Order of Age – eldest child first.  In the event of two or more children having the same DOB the above random selection of letters will be used.</a:t>
            </a:r>
            <a:endParaRPr lang="en-GB" sz="2200" dirty="0"/>
          </a:p>
          <a:p>
            <a:r>
              <a:rPr lang="en-GB" sz="2200" dirty="0"/>
              <a:t> </a:t>
            </a:r>
          </a:p>
          <a:p>
            <a:endParaRPr lang="en-GB" dirty="0"/>
          </a:p>
        </p:txBody>
      </p:sp>
    </p:spTree>
    <p:extLst>
      <p:ext uri="{BB962C8B-B14F-4D97-AF65-F5344CB8AC3E}">
        <p14:creationId xmlns:p14="http://schemas.microsoft.com/office/powerpoint/2010/main" val="149725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F57C-B41A-5C44-BA92-2D0C97544468}"/>
              </a:ext>
            </a:extLst>
          </p:cNvPr>
          <p:cNvSpPr>
            <a:spLocks noGrp="1"/>
          </p:cNvSpPr>
          <p:nvPr>
            <p:ph type="title"/>
          </p:nvPr>
        </p:nvSpPr>
        <p:spPr/>
        <p:txBody>
          <a:bodyPr/>
          <a:lstStyle/>
          <a:p>
            <a:r>
              <a:rPr lang="en-US"/>
              <a:t>Submitting</a:t>
            </a:r>
            <a:endParaRPr lang="en-US" dirty="0"/>
          </a:p>
        </p:txBody>
      </p:sp>
      <p:sp>
        <p:nvSpPr>
          <p:cNvPr id="3" name="Content Placeholder 2">
            <a:extLst>
              <a:ext uri="{FF2B5EF4-FFF2-40B4-BE49-F238E27FC236}">
                <a16:creationId xmlns:a16="http://schemas.microsoft.com/office/drawing/2014/main" id="{B7941909-A049-5F47-8DCD-0BB1E7A7381B}"/>
              </a:ext>
            </a:extLst>
          </p:cNvPr>
          <p:cNvSpPr>
            <a:spLocks noGrp="1"/>
          </p:cNvSpPr>
          <p:nvPr>
            <p:ph idx="1"/>
          </p:nvPr>
        </p:nvSpPr>
        <p:spPr>
          <a:xfrm>
            <a:off x="1103312" y="1417320"/>
            <a:ext cx="8946541" cy="4831079"/>
          </a:xfrm>
        </p:spPr>
        <p:txBody>
          <a:bodyPr>
            <a:normAutofit fontScale="92500" lnSpcReduction="20000"/>
          </a:bodyPr>
          <a:lstStyle/>
          <a:p>
            <a:pPr marL="0" indent="0">
              <a:buNone/>
            </a:pPr>
            <a:r>
              <a:rPr lang="en-IE" sz="1600" b="1" dirty="0"/>
              <a:t>Application forms should be completed and submitted on or before </a:t>
            </a:r>
            <a:r>
              <a:rPr lang="en-IE" sz="1600" b="1" u="sng" dirty="0"/>
              <a:t>27thJanuary 2023 no later than12 noon.</a:t>
            </a:r>
          </a:p>
          <a:p>
            <a:pPr marL="0" indent="0">
              <a:buNone/>
            </a:pPr>
            <a:r>
              <a:rPr lang="en-IE" sz="1600" dirty="0"/>
              <a:t>Supporting documents must be </a:t>
            </a:r>
            <a:r>
              <a:rPr lang="en-IE" sz="1600" b="1" dirty="0"/>
              <a:t>uploaded </a:t>
            </a:r>
            <a:r>
              <a:rPr lang="en-IE" sz="1600" dirty="0"/>
              <a:t>to pre school admissions portal no later than </a:t>
            </a:r>
            <a:r>
              <a:rPr lang="en-IE" sz="1600" b="1" u="sng" dirty="0"/>
              <a:t>4pm on Tuesday 31</a:t>
            </a:r>
            <a:r>
              <a:rPr lang="en-IE" sz="1600" b="1" u="sng" baseline="30000" dirty="0"/>
              <a:t>st</a:t>
            </a:r>
            <a:r>
              <a:rPr lang="en-IE" sz="1600" b="1" u="sng" dirty="0"/>
              <a:t> January 2023 including:</a:t>
            </a:r>
          </a:p>
          <a:p>
            <a:r>
              <a:rPr lang="en-IE" sz="1600" dirty="0"/>
              <a:t>Benefits verification form</a:t>
            </a:r>
          </a:p>
          <a:p>
            <a:pPr lvl="0"/>
            <a:r>
              <a:rPr lang="en-IE" sz="1600" dirty="0"/>
              <a:t>Birth certificate </a:t>
            </a:r>
          </a:p>
          <a:p>
            <a:pPr lvl="0"/>
            <a:r>
              <a:rPr lang="en-IE" sz="1600" dirty="0"/>
              <a:t>Utility bill</a:t>
            </a:r>
          </a:p>
          <a:p>
            <a:pPr lvl="0"/>
            <a:r>
              <a:rPr lang="en-IE" sz="1600" dirty="0"/>
              <a:t>Verification of child’s address: Letter awarding tax credit </a:t>
            </a:r>
            <a:r>
              <a:rPr lang="en-IE" sz="1600" b="1" dirty="0"/>
              <a:t>naming child</a:t>
            </a:r>
            <a:r>
              <a:rPr lang="en-IE" sz="1600" dirty="0"/>
              <a:t>/ medical card/ recent hospital appointment letter/ bank account.</a:t>
            </a:r>
          </a:p>
          <a:p>
            <a:r>
              <a:rPr lang="en-GB" sz="1600" dirty="0"/>
              <a:t>Name(s) of siblings who have attended St. Michael’s Nursery School (Name(s) and Date of Attendance)</a:t>
            </a:r>
          </a:p>
          <a:p>
            <a:r>
              <a:rPr lang="en-GB" sz="1600" dirty="0"/>
              <a:t>Name(s) of siblings attending St. John the Baptist Primary School (Name(s) and Year Group).</a:t>
            </a:r>
          </a:p>
          <a:p>
            <a:pPr lvl="0"/>
            <a:endParaRPr lang="en-IE" sz="1600" dirty="0"/>
          </a:p>
          <a:p>
            <a:pPr marL="0" lvl="0" indent="0" algn="ctr">
              <a:buNone/>
            </a:pPr>
            <a:r>
              <a:rPr lang="en-IE" sz="1600" b="1" i="1" u="sng" dirty="0"/>
              <a:t>Should you require additional help in completing your application you can avail of virtual clinics which can be booked through the admissions helpdesk or through GO ON NI</a:t>
            </a:r>
          </a:p>
          <a:p>
            <a:pPr marL="0" lvl="0" indent="0" algn="ctr">
              <a:buNone/>
            </a:pPr>
            <a:endParaRPr lang="en-IE" sz="1600" b="1" i="1" u="sng" dirty="0"/>
          </a:p>
          <a:p>
            <a:pPr marL="0" lvl="0" indent="0" algn="ctr">
              <a:buNone/>
            </a:pPr>
            <a:r>
              <a:rPr lang="en-IE" sz="1600" b="1" i="1" u="sng" dirty="0"/>
              <a:t>Admissions helpdesk :02895985595 lines open from 8am-8pm Mon-Thu and 8am-5pm </a:t>
            </a:r>
          </a:p>
          <a:p>
            <a:endParaRPr lang="en-US" sz="1600" dirty="0"/>
          </a:p>
        </p:txBody>
      </p:sp>
    </p:spTree>
    <p:extLst>
      <p:ext uri="{BB962C8B-B14F-4D97-AF65-F5344CB8AC3E}">
        <p14:creationId xmlns:p14="http://schemas.microsoft.com/office/powerpoint/2010/main" val="366232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59E9012-F939-FC41-A4B9-B23324868F7E}"/>
              </a:ext>
            </a:extLst>
          </p:cNvPr>
          <p:cNvSpPr>
            <a:spLocks noGrp="1"/>
          </p:cNvSpPr>
          <p:nvPr>
            <p:ph type="title"/>
          </p:nvPr>
        </p:nvSpPr>
        <p:spPr>
          <a:xfrm>
            <a:off x="806195" y="804672"/>
            <a:ext cx="3521359" cy="5248656"/>
          </a:xfrm>
        </p:spPr>
        <p:txBody>
          <a:bodyPr anchor="ctr">
            <a:normAutofit/>
          </a:bodyPr>
          <a:lstStyle/>
          <a:p>
            <a:pPr algn="ctr"/>
            <a:r>
              <a:rPr lang="en-US" dirty="0"/>
              <a:t>What happens next?</a:t>
            </a:r>
            <a:endParaRPr lang="en-US"/>
          </a:p>
        </p:txBody>
      </p:sp>
      <p:sp>
        <p:nvSpPr>
          <p:cNvPr id="3" name="Content Placeholder 2">
            <a:extLst>
              <a:ext uri="{FF2B5EF4-FFF2-40B4-BE49-F238E27FC236}">
                <a16:creationId xmlns:a16="http://schemas.microsoft.com/office/drawing/2014/main" id="{D8065328-DF41-BD4E-8464-443F30249800}"/>
              </a:ext>
            </a:extLst>
          </p:cNvPr>
          <p:cNvSpPr>
            <a:spLocks noGrp="1"/>
          </p:cNvSpPr>
          <p:nvPr>
            <p:ph idx="1"/>
          </p:nvPr>
        </p:nvSpPr>
        <p:spPr>
          <a:xfrm>
            <a:off x="4975861" y="804671"/>
            <a:ext cx="6399930" cy="5248657"/>
          </a:xfrm>
        </p:spPr>
        <p:txBody>
          <a:bodyPr anchor="ctr">
            <a:normAutofit/>
          </a:bodyPr>
          <a:lstStyle/>
          <a:p>
            <a:r>
              <a:rPr lang="en-IE" dirty="0"/>
              <a:t>You will receive an email confirmation that your application has been submitted.</a:t>
            </a:r>
          </a:p>
          <a:p>
            <a:r>
              <a:rPr lang="en-IE" dirty="0"/>
              <a:t>You will receive an email from the EA to prompt you to upload your supporting documents.</a:t>
            </a:r>
          </a:p>
          <a:p>
            <a:r>
              <a:rPr lang="en-IE" dirty="0"/>
              <a:t>Last note - good luck!  We are delighted with the level of interest in the school and I can assure you that your child will receive a first-class education - but we may well be over-subscribed and some of you will be disappointed!</a:t>
            </a:r>
          </a:p>
          <a:p>
            <a:r>
              <a:rPr lang="en-IE" dirty="0"/>
              <a:t>You will be informed of the outcome of your application by email  on the 27</a:t>
            </a:r>
            <a:r>
              <a:rPr lang="en-IE" baseline="30000" dirty="0"/>
              <a:t>th</a:t>
            </a:r>
            <a:r>
              <a:rPr lang="en-IE" dirty="0"/>
              <a:t> April 2023</a:t>
            </a:r>
          </a:p>
          <a:p>
            <a:endParaRPr lang="en-US" dirty="0"/>
          </a:p>
        </p:txBody>
      </p:sp>
    </p:spTree>
    <p:extLst>
      <p:ext uri="{BB962C8B-B14F-4D97-AF65-F5344CB8AC3E}">
        <p14:creationId xmlns:p14="http://schemas.microsoft.com/office/powerpoint/2010/main" val="2295848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C28D0172-F2E0-4763-9C35-F022664959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DF6FB2B2-CE21-407F-B22E-302DADC2C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A8A8F-A5A9-094A-927A-04484FFD1164}"/>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dirty="0">
                <a:solidFill>
                  <a:schemeClr val="tx2"/>
                </a:solidFill>
                <a:latin typeface="+mj-lt"/>
                <a:ea typeface="+mj-ea"/>
                <a:cs typeface="+mj-cs"/>
              </a:rPr>
              <a:t>Thank you!</a:t>
            </a:r>
          </a:p>
        </p:txBody>
      </p:sp>
    </p:spTree>
    <p:extLst>
      <p:ext uri="{BB962C8B-B14F-4D97-AF65-F5344CB8AC3E}">
        <p14:creationId xmlns:p14="http://schemas.microsoft.com/office/powerpoint/2010/main" val="150816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Rectangle 31">
            <a:extLst>
              <a:ext uri="{FF2B5EF4-FFF2-40B4-BE49-F238E27FC236}">
                <a16:creationId xmlns:a16="http://schemas.microsoft.com/office/drawing/2014/main"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 name="Freeform: Shape 35">
            <a:extLst>
              <a:ext uri="{FF2B5EF4-FFF2-40B4-BE49-F238E27FC236}">
                <a16:creationId xmlns:a16="http://schemas.microsoft.com/office/drawing/2014/main"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B4F2429-73EA-6E4A-82F7-A3A7871103A9}"/>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Welcome!</a:t>
            </a:r>
          </a:p>
        </p:txBody>
      </p:sp>
      <p:sp>
        <p:nvSpPr>
          <p:cNvPr id="3" name="Content Placeholder 2">
            <a:extLst>
              <a:ext uri="{FF2B5EF4-FFF2-40B4-BE49-F238E27FC236}">
                <a16:creationId xmlns:a16="http://schemas.microsoft.com/office/drawing/2014/main" id="{B9F0E5FC-19DC-3943-9250-890CB2612C09}"/>
              </a:ext>
            </a:extLst>
          </p:cNvPr>
          <p:cNvSpPr>
            <a:spLocks noGrp="1"/>
          </p:cNvSpPr>
          <p:nvPr>
            <p:ph idx="1"/>
          </p:nvPr>
        </p:nvSpPr>
        <p:spPr>
          <a:xfrm>
            <a:off x="1103312" y="2391266"/>
            <a:ext cx="8946541" cy="4119120"/>
          </a:xfrm>
        </p:spPr>
        <p:txBody>
          <a:bodyPr>
            <a:normAutofit/>
          </a:bodyPr>
          <a:lstStyle/>
          <a:p>
            <a:pPr>
              <a:lnSpc>
                <a:spcPct val="90000"/>
              </a:lnSpc>
              <a:buClr>
                <a:schemeClr val="tx2"/>
              </a:buClr>
            </a:pPr>
            <a:r>
              <a:rPr lang="en-IE" sz="1800" dirty="0"/>
              <a:t> Thank you for expressing an interest in our school.</a:t>
            </a:r>
          </a:p>
          <a:p>
            <a:pPr>
              <a:lnSpc>
                <a:spcPct val="90000"/>
              </a:lnSpc>
              <a:buClr>
                <a:schemeClr val="tx2"/>
              </a:buClr>
            </a:pPr>
            <a:r>
              <a:rPr lang="en-IE" sz="1800" dirty="0"/>
              <a:t>2 teaching staff supported by 3 nursery assistants. </a:t>
            </a:r>
          </a:p>
          <a:p>
            <a:pPr>
              <a:lnSpc>
                <a:spcPct val="90000"/>
              </a:lnSpc>
              <a:buClr>
                <a:schemeClr val="tx2"/>
              </a:buClr>
            </a:pPr>
            <a:r>
              <a:rPr lang="en-IE" sz="1800" dirty="0"/>
              <a:t>Facilities- 2 classrooms, large outdoor area </a:t>
            </a:r>
            <a:r>
              <a:rPr lang="en-IE" sz="1800" dirty="0" smtClean="0"/>
              <a:t>which has undergone </a:t>
            </a:r>
            <a:r>
              <a:rPr lang="en-IE" sz="1800" dirty="0" smtClean="0"/>
              <a:t>considerable development, </a:t>
            </a:r>
            <a:r>
              <a:rPr lang="en-IE" sz="1800" dirty="0"/>
              <a:t>quiet room, sensory room and meals kitchen. School dinners provided daily.</a:t>
            </a:r>
          </a:p>
          <a:p>
            <a:pPr>
              <a:lnSpc>
                <a:spcPct val="90000"/>
              </a:lnSpc>
              <a:buClr>
                <a:schemeClr val="tx2"/>
              </a:buClr>
            </a:pPr>
            <a:r>
              <a:rPr lang="en-IE" sz="1800" dirty="0"/>
              <a:t>Operation hours - 9.00 -1.30 daily, </a:t>
            </a:r>
            <a:r>
              <a:rPr lang="en-IE" sz="1800" dirty="0" smtClean="0"/>
              <a:t>early morning drop off </a:t>
            </a:r>
            <a:r>
              <a:rPr lang="en-IE" sz="1800" dirty="0" smtClean="0"/>
              <a:t> </a:t>
            </a:r>
            <a:r>
              <a:rPr lang="en-IE" sz="1800" dirty="0"/>
              <a:t>services after settling in period from </a:t>
            </a:r>
            <a:r>
              <a:rPr lang="en-IE" sz="1800" dirty="0" smtClean="0"/>
              <a:t>8.15am  </a:t>
            </a:r>
            <a:r>
              <a:rPr lang="en-IE" sz="1800" dirty="0"/>
              <a:t>@ </a:t>
            </a:r>
            <a:r>
              <a:rPr lang="en-IE" sz="1800" dirty="0" smtClean="0"/>
              <a:t>£1.50</a:t>
            </a:r>
            <a:r>
              <a:rPr lang="en-IE" sz="1800" dirty="0"/>
              <a:t>/ session. </a:t>
            </a:r>
          </a:p>
          <a:p>
            <a:pPr>
              <a:lnSpc>
                <a:spcPct val="90000"/>
              </a:lnSpc>
              <a:buClr>
                <a:schemeClr val="tx2"/>
              </a:buClr>
            </a:pPr>
            <a:r>
              <a:rPr lang="en-IE" sz="1800" dirty="0"/>
              <a:t>Offering a broad and balanced curriculum with a host of additional activities - JJJ, Mr h ,mindfulness sessions loving language sessions, farm visits, emergency services etc</a:t>
            </a:r>
            <a:r>
              <a:rPr lang="en-IE" sz="1800" dirty="0" smtClean="0"/>
              <a:t>.</a:t>
            </a:r>
            <a:endParaRPr lang="en-IE" sz="1800" dirty="0"/>
          </a:p>
        </p:txBody>
      </p:sp>
    </p:spTree>
    <p:extLst>
      <p:ext uri="{BB962C8B-B14F-4D97-AF65-F5344CB8AC3E}">
        <p14:creationId xmlns:p14="http://schemas.microsoft.com/office/powerpoint/2010/main" val="423991296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7AE6F9D-AC26-DA46-A568-950A29106495}"/>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Application process</a:t>
            </a:r>
          </a:p>
        </p:txBody>
      </p:sp>
      <p:sp>
        <p:nvSpPr>
          <p:cNvPr id="3" name="Content Placeholder 2">
            <a:extLst>
              <a:ext uri="{FF2B5EF4-FFF2-40B4-BE49-F238E27FC236}">
                <a16:creationId xmlns:a16="http://schemas.microsoft.com/office/drawing/2014/main" id="{1A16B5F5-5DF3-D341-8FBD-9C546CAEC0FF}"/>
              </a:ext>
            </a:extLst>
          </p:cNvPr>
          <p:cNvSpPr>
            <a:spLocks noGrp="1"/>
          </p:cNvSpPr>
          <p:nvPr>
            <p:ph idx="1"/>
          </p:nvPr>
        </p:nvSpPr>
        <p:spPr>
          <a:xfrm>
            <a:off x="5204109" y="1645920"/>
            <a:ext cx="5919503" cy="4470821"/>
          </a:xfrm>
        </p:spPr>
        <p:txBody>
          <a:bodyPr>
            <a:normAutofit/>
          </a:bodyPr>
          <a:lstStyle/>
          <a:p>
            <a:pPr>
              <a:buClr>
                <a:schemeClr val="tx2"/>
              </a:buClr>
            </a:pPr>
            <a:endParaRPr lang="en-IE" u="sng" dirty="0">
              <a:hlinkClick r:id="rId2"/>
            </a:endParaRPr>
          </a:p>
          <a:p>
            <a:pPr>
              <a:buClr>
                <a:schemeClr val="tx2"/>
              </a:buClr>
            </a:pPr>
            <a:r>
              <a:rPr lang="en-IE" u="sng" dirty="0">
                <a:hlinkClick r:id="rId2"/>
              </a:rPr>
              <a:t>https://www.eani.org.uk/school-management/ea-digital-admissions-online-resource-hub/videos-and-presentations</a:t>
            </a:r>
            <a:endParaRPr lang="en-IE" u="sng" dirty="0"/>
          </a:p>
          <a:p>
            <a:endParaRPr lang="en-US" dirty="0"/>
          </a:p>
          <a:p>
            <a:endParaRPr lang="en-US" dirty="0"/>
          </a:p>
          <a:p>
            <a:pPr>
              <a:buClr>
                <a:schemeClr val="tx2"/>
              </a:buClr>
            </a:pPr>
            <a:r>
              <a:rPr lang="en-IE" dirty="0"/>
              <a:t>All information you require for making an application can be found at the above link. </a:t>
            </a:r>
          </a:p>
          <a:p>
            <a:endParaRPr lang="en-US" dirty="0"/>
          </a:p>
        </p:txBody>
      </p:sp>
    </p:spTree>
    <p:extLst>
      <p:ext uri="{BB962C8B-B14F-4D97-AF65-F5344CB8AC3E}">
        <p14:creationId xmlns:p14="http://schemas.microsoft.com/office/powerpoint/2010/main" val="159438609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8D6B0842-F41D-C142-8055-A272F16E6DB1}"/>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Information required</a:t>
            </a:r>
          </a:p>
        </p:txBody>
      </p:sp>
      <p:sp>
        <p:nvSpPr>
          <p:cNvPr id="28" name="Content Placeholder 2">
            <a:extLst>
              <a:ext uri="{FF2B5EF4-FFF2-40B4-BE49-F238E27FC236}">
                <a16:creationId xmlns:a16="http://schemas.microsoft.com/office/drawing/2014/main" id="{D9E0CAE4-2139-FD47-8B05-25C14327EC7D}"/>
              </a:ext>
            </a:extLst>
          </p:cNvPr>
          <p:cNvSpPr>
            <a:spLocks noGrp="1"/>
          </p:cNvSpPr>
          <p:nvPr>
            <p:ph idx="1"/>
          </p:nvPr>
        </p:nvSpPr>
        <p:spPr>
          <a:xfrm>
            <a:off x="1103311" y="2501462"/>
            <a:ext cx="9659281" cy="3903820"/>
          </a:xfrm>
        </p:spPr>
        <p:txBody>
          <a:bodyPr>
            <a:normAutofit fontScale="85000" lnSpcReduction="10000"/>
          </a:bodyPr>
          <a:lstStyle/>
          <a:p>
            <a:pPr>
              <a:lnSpc>
                <a:spcPct val="90000"/>
              </a:lnSpc>
              <a:buClr>
                <a:schemeClr val="tx2"/>
              </a:buClr>
            </a:pPr>
            <a:r>
              <a:rPr lang="en-IE" sz="2400" dirty="0"/>
              <a:t>Prospectus, Admissions criteria and Promotional video on website</a:t>
            </a:r>
          </a:p>
          <a:p>
            <a:pPr>
              <a:lnSpc>
                <a:spcPct val="90000"/>
              </a:lnSpc>
              <a:buClr>
                <a:schemeClr val="tx2"/>
              </a:buClr>
            </a:pPr>
            <a:r>
              <a:rPr lang="en-IE" sz="2400" dirty="0">
                <a:hlinkClick r:id="rId2"/>
              </a:rPr>
              <a:t>www.stmichaelsnurseryschool.com</a:t>
            </a:r>
            <a:endParaRPr lang="en-IE" sz="2400" dirty="0"/>
          </a:p>
          <a:p>
            <a:pPr>
              <a:lnSpc>
                <a:spcPct val="90000"/>
              </a:lnSpc>
              <a:buClr>
                <a:schemeClr val="tx2"/>
              </a:buClr>
            </a:pPr>
            <a:r>
              <a:rPr lang="en-IE" sz="2400" dirty="0"/>
              <a:t>Other providers information available on Education Authority website </a:t>
            </a:r>
          </a:p>
          <a:p>
            <a:pPr>
              <a:lnSpc>
                <a:spcPct val="90000"/>
              </a:lnSpc>
              <a:buClr>
                <a:schemeClr val="tx2"/>
              </a:buClr>
            </a:pPr>
            <a:r>
              <a:rPr lang="en-IE" sz="2400" dirty="0"/>
              <a:t>Applying for a pre school place fact sheet from EA website </a:t>
            </a:r>
          </a:p>
          <a:p>
            <a:pPr>
              <a:lnSpc>
                <a:spcPct val="90000"/>
              </a:lnSpc>
              <a:buClr>
                <a:schemeClr val="tx2"/>
              </a:buClr>
            </a:pPr>
            <a:r>
              <a:rPr lang="en-IE" sz="2400" dirty="0"/>
              <a:t>13</a:t>
            </a:r>
            <a:r>
              <a:rPr lang="en-IE" sz="2400" baseline="30000" dirty="0"/>
              <a:t>th</a:t>
            </a:r>
            <a:r>
              <a:rPr lang="en-IE" sz="2400" dirty="0"/>
              <a:t> December 2023 - EA publishes information on website about the pre-schools admissions procedure and admissions criteria for schools/providers</a:t>
            </a:r>
          </a:p>
          <a:p>
            <a:pPr>
              <a:lnSpc>
                <a:spcPct val="90000"/>
              </a:lnSpc>
              <a:buClr>
                <a:schemeClr val="tx2"/>
              </a:buClr>
            </a:pPr>
            <a:r>
              <a:rPr lang="en-IE" sz="2400" dirty="0"/>
              <a:t>Application process online with the ability to complete and submit digitally from the 10</a:t>
            </a:r>
            <a:r>
              <a:rPr lang="en-IE" sz="2400" baseline="30000" dirty="0"/>
              <a:t>th</a:t>
            </a:r>
            <a:r>
              <a:rPr lang="en-IE" sz="2400" dirty="0"/>
              <a:t> January 2023.  Applications process will close on Friday 27</a:t>
            </a:r>
            <a:r>
              <a:rPr lang="en-IE" sz="2400" baseline="30000" dirty="0"/>
              <a:t>th</a:t>
            </a:r>
            <a:r>
              <a:rPr lang="en-IE" sz="2400" dirty="0"/>
              <a:t> January at 12 </a:t>
            </a:r>
            <a:r>
              <a:rPr lang="en-IE" sz="2400" dirty="0" smtClean="0"/>
              <a:t>noon.</a:t>
            </a:r>
            <a:endParaRPr lang="en-IE" sz="2400" dirty="0"/>
          </a:p>
          <a:p>
            <a:pPr>
              <a:lnSpc>
                <a:spcPct val="90000"/>
              </a:lnSpc>
              <a:buClr>
                <a:schemeClr val="tx2"/>
              </a:buClr>
            </a:pPr>
            <a:r>
              <a:rPr lang="en-IE" sz="2400" dirty="0"/>
              <a:t>All verification documents must be uploaded  to pre school admissions portal on or before 4pm on 31</a:t>
            </a:r>
            <a:r>
              <a:rPr lang="en-IE" sz="2400" baseline="30000" dirty="0"/>
              <a:t>st</a:t>
            </a:r>
            <a:r>
              <a:rPr lang="en-IE" sz="2400" dirty="0"/>
              <a:t> January 2023.</a:t>
            </a:r>
          </a:p>
          <a:p>
            <a:pPr>
              <a:lnSpc>
                <a:spcPct val="90000"/>
              </a:lnSpc>
            </a:pPr>
            <a:endParaRPr lang="en-US" sz="1600" dirty="0"/>
          </a:p>
        </p:txBody>
      </p:sp>
    </p:spTree>
    <p:extLst>
      <p:ext uri="{BB962C8B-B14F-4D97-AF65-F5344CB8AC3E}">
        <p14:creationId xmlns:p14="http://schemas.microsoft.com/office/powerpoint/2010/main" val="43084848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AEA421-5F29-4BA7-9360-2501B59879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A6E7AD9-EFC8-5649-AF55-405D2725FF28}"/>
              </a:ext>
            </a:extLst>
          </p:cNvPr>
          <p:cNvSpPr>
            <a:spLocks noGrp="1"/>
          </p:cNvSpPr>
          <p:nvPr>
            <p:ph type="title"/>
          </p:nvPr>
        </p:nvSpPr>
        <p:spPr>
          <a:xfrm>
            <a:off x="648930" y="629267"/>
            <a:ext cx="9252154" cy="1016654"/>
          </a:xfrm>
        </p:spPr>
        <p:txBody>
          <a:bodyPr>
            <a:normAutofit/>
          </a:bodyPr>
          <a:lstStyle/>
          <a:p>
            <a:r>
              <a:rPr lang="en-US">
                <a:solidFill>
                  <a:srgbClr val="EBEBEB"/>
                </a:solidFill>
              </a:rPr>
              <a:t>What to do …</a:t>
            </a:r>
          </a:p>
        </p:txBody>
      </p:sp>
      <p:sp>
        <p:nvSpPr>
          <p:cNvPr id="24" name="Rectangle 23">
            <a:extLst>
              <a:ext uri="{FF2B5EF4-FFF2-40B4-BE49-F238E27FC236}">
                <a16:creationId xmlns:a16="http://schemas.microsoft.com/office/drawing/2014/main" id="{1583E1B8-79B3-49BB-8704-58E4AB1AF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7BB34D5F-2B87-438E-8236-69C6068D4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2DF424D8-4C64-4CEA-A63F-38C4F3A0F862}"/>
              </a:ext>
            </a:extLst>
          </p:cNvPr>
          <p:cNvGraphicFramePr>
            <a:graphicFrameLocks noGrp="1"/>
          </p:cNvGraphicFramePr>
          <p:nvPr>
            <p:ph idx="1"/>
            <p:extLst>
              <p:ext uri="{D42A27DB-BD31-4B8C-83A1-F6EECF244321}">
                <p14:modId xmlns:p14="http://schemas.microsoft.com/office/powerpoint/2010/main" val="4092851765"/>
              </p:ext>
            </p:extLst>
          </p:nvPr>
        </p:nvGraphicFramePr>
        <p:xfrm>
          <a:off x="648930" y="1910200"/>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1AF40C4-8D3D-DB4B-AF9B-850D9A6BD4DF}"/>
              </a:ext>
            </a:extLst>
          </p:cNvPr>
          <p:cNvSpPr txBox="1"/>
          <p:nvPr/>
        </p:nvSpPr>
        <p:spPr>
          <a:xfrm>
            <a:off x="647700" y="5029200"/>
            <a:ext cx="11139488" cy="1569660"/>
          </a:xfrm>
          <a:prstGeom prst="rect">
            <a:avLst/>
          </a:prstGeom>
          <a:noFill/>
        </p:spPr>
        <p:txBody>
          <a:bodyPr wrap="square" rtlCol="0">
            <a:spAutoFit/>
          </a:bodyPr>
          <a:lstStyle/>
          <a:p>
            <a:r>
              <a:rPr lang="en-IE" sz="2400" dirty="0"/>
              <a:t>Note social disadvantage/ eldest or only child - if ticking social disadvantage you must complete a benefit verification form – You will receive an email prompting you to complete and upload this document in support of your application. </a:t>
            </a:r>
          </a:p>
        </p:txBody>
      </p:sp>
    </p:spTree>
    <p:extLst>
      <p:ext uri="{BB962C8B-B14F-4D97-AF65-F5344CB8AC3E}">
        <p14:creationId xmlns:p14="http://schemas.microsoft.com/office/powerpoint/2010/main" val="326155571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2" name="Picture 25">
            <a:extLst>
              <a:ext uri="{FF2B5EF4-FFF2-40B4-BE49-F238E27FC236}">
                <a16:creationId xmlns:a16="http://schemas.microsoft.com/office/drawing/2014/main" id="{C9ECDD5C-152A-4CC7-8333-0F367B3A62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3" name="Picture 27">
            <a:extLst>
              <a:ext uri="{FF2B5EF4-FFF2-40B4-BE49-F238E27FC236}">
                <a16:creationId xmlns:a16="http://schemas.microsoft.com/office/drawing/2014/main" id="{7F5C92A3-369B-43F3-BDCE-E560B1B0EC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4" name="Oval 29">
            <a:extLst>
              <a:ext uri="{FF2B5EF4-FFF2-40B4-BE49-F238E27FC236}">
                <a16:creationId xmlns:a16="http://schemas.microsoft.com/office/drawing/2014/main" id="{AEBE9F1A-B38D-446E-83AE-14B17CE77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5" name="Picture 31">
            <a:extLst>
              <a:ext uri="{FF2B5EF4-FFF2-40B4-BE49-F238E27FC236}">
                <a16:creationId xmlns:a16="http://schemas.microsoft.com/office/drawing/2014/main" id="{915B5014-A7EC-4BA6-9C83-8840CF81DB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6" name="Picture 33">
            <a:extLst>
              <a:ext uri="{FF2B5EF4-FFF2-40B4-BE49-F238E27FC236}">
                <a16:creationId xmlns:a16="http://schemas.microsoft.com/office/drawing/2014/main" id="{022C43AB-86D7-420D-8AD7-DC0A15FDD0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7" name="Rectangle 35">
            <a:extLst>
              <a:ext uri="{FF2B5EF4-FFF2-40B4-BE49-F238E27FC236}">
                <a16:creationId xmlns:a16="http://schemas.microsoft.com/office/drawing/2014/main" id="{5E3EB826-A471-488F-9E8A-D65528A3C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8" name="Rectangle 37">
            <a:extLst>
              <a:ext uri="{FF2B5EF4-FFF2-40B4-BE49-F238E27FC236}">
                <a16:creationId xmlns:a16="http://schemas.microsoft.com/office/drawing/2014/main" id="{4309F268-A45B-4517-B03F-2774BAEFF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1F01E77-705C-9B46-827C-980B5FFA6E98}"/>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4006851" y="643467"/>
            <a:ext cx="4178297" cy="5571066"/>
          </a:xfrm>
          <a:prstGeom prst="rect">
            <a:avLst/>
          </a:prstGeom>
        </p:spPr>
      </p:pic>
    </p:spTree>
    <p:extLst>
      <p:ext uri="{BB962C8B-B14F-4D97-AF65-F5344CB8AC3E}">
        <p14:creationId xmlns:p14="http://schemas.microsoft.com/office/powerpoint/2010/main" val="212597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9ECDD5C-152A-4CC7-8333-0F367B3A62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7" name="Picture 36">
            <a:extLst>
              <a:ext uri="{FF2B5EF4-FFF2-40B4-BE49-F238E27FC236}">
                <a16:creationId xmlns:a16="http://schemas.microsoft.com/office/drawing/2014/main" id="{7F5C92A3-369B-43F3-BDCE-E560B1B0EC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9" name="Oval 38">
            <a:extLst>
              <a:ext uri="{FF2B5EF4-FFF2-40B4-BE49-F238E27FC236}">
                <a16:creationId xmlns:a16="http://schemas.microsoft.com/office/drawing/2014/main" id="{AEBE9F1A-B38D-446E-83AE-14B17CE77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a16="http://schemas.microsoft.com/office/drawing/2014/main" id="{915B5014-A7EC-4BA6-9C83-8840CF81DB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3" name="Picture 42">
            <a:extLst>
              <a:ext uri="{FF2B5EF4-FFF2-40B4-BE49-F238E27FC236}">
                <a16:creationId xmlns:a16="http://schemas.microsoft.com/office/drawing/2014/main" id="{022C43AB-86D7-420D-8AD7-DC0A15FDD0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5" name="Rectangle 44">
            <a:extLst>
              <a:ext uri="{FF2B5EF4-FFF2-40B4-BE49-F238E27FC236}">
                <a16:creationId xmlns:a16="http://schemas.microsoft.com/office/drawing/2014/main" id="{5E3EB826-A471-488F-9E8A-D65528A3C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7" name="Rectangle 46">
            <a:extLst>
              <a:ext uri="{FF2B5EF4-FFF2-40B4-BE49-F238E27FC236}">
                <a16:creationId xmlns:a16="http://schemas.microsoft.com/office/drawing/2014/main" id="{4309F268-A45B-4517-B03F-2774BAEFF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B35B6C3-9926-6C43-80CA-DD8D975F14F0}"/>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4006851" y="643467"/>
            <a:ext cx="4178297" cy="5571066"/>
          </a:xfrm>
          <a:prstGeom prst="rect">
            <a:avLst/>
          </a:prstGeom>
        </p:spPr>
      </p:pic>
    </p:spTree>
    <p:extLst>
      <p:ext uri="{BB962C8B-B14F-4D97-AF65-F5344CB8AC3E}">
        <p14:creationId xmlns:p14="http://schemas.microsoft.com/office/powerpoint/2010/main" val="334056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CCA47B8-9410-4E4B-AA52-B32804237EEE}"/>
              </a:ext>
            </a:extLst>
          </p:cNvPr>
          <p:cNvSpPr>
            <a:spLocks noGrp="1"/>
          </p:cNvSpPr>
          <p:nvPr>
            <p:ph type="title"/>
          </p:nvPr>
        </p:nvSpPr>
        <p:spPr>
          <a:xfrm>
            <a:off x="806195" y="804672"/>
            <a:ext cx="3521359" cy="5248656"/>
          </a:xfrm>
        </p:spPr>
        <p:txBody>
          <a:bodyPr anchor="ctr">
            <a:normAutofit/>
          </a:bodyPr>
          <a:lstStyle/>
          <a:p>
            <a:pPr algn="ctr"/>
            <a:r>
              <a:rPr lang="en-US" dirty="0"/>
              <a:t>School choice</a:t>
            </a:r>
            <a:endParaRPr lang="en-US"/>
          </a:p>
        </p:txBody>
      </p:sp>
      <p:sp>
        <p:nvSpPr>
          <p:cNvPr id="3" name="Content Placeholder 2">
            <a:extLst>
              <a:ext uri="{FF2B5EF4-FFF2-40B4-BE49-F238E27FC236}">
                <a16:creationId xmlns:a16="http://schemas.microsoft.com/office/drawing/2014/main" id="{FC611ADC-6D6A-FE46-88AD-1913AECEAC8F}"/>
              </a:ext>
            </a:extLst>
          </p:cNvPr>
          <p:cNvSpPr>
            <a:spLocks noGrp="1"/>
          </p:cNvSpPr>
          <p:nvPr>
            <p:ph idx="1"/>
          </p:nvPr>
        </p:nvSpPr>
        <p:spPr>
          <a:xfrm>
            <a:off x="4975861" y="804671"/>
            <a:ext cx="6399930" cy="5248657"/>
          </a:xfrm>
        </p:spPr>
        <p:txBody>
          <a:bodyPr anchor="ctr">
            <a:normAutofit/>
          </a:bodyPr>
          <a:lstStyle/>
          <a:p>
            <a:r>
              <a:rPr lang="en-IE" dirty="0"/>
              <a:t>Listing preferences of school</a:t>
            </a:r>
          </a:p>
          <a:p>
            <a:r>
              <a:rPr lang="en-IE" dirty="0"/>
              <a:t>Please note we offer only full-time placements</a:t>
            </a:r>
          </a:p>
          <a:p>
            <a:r>
              <a:rPr lang="en-IE" dirty="0"/>
              <a:t>Reasons for preference text box</a:t>
            </a:r>
            <a:br>
              <a:rPr lang="en-IE" dirty="0"/>
            </a:br>
            <a:r>
              <a:rPr lang="en-IE" dirty="0"/>
              <a:t>NB: </a:t>
            </a:r>
            <a:r>
              <a:rPr lang="en-IE" b="1" dirty="0"/>
              <a:t>must only refer to the admissions criteria</a:t>
            </a:r>
            <a:endParaRPr lang="en-IE" dirty="0"/>
          </a:p>
          <a:p>
            <a:r>
              <a:rPr lang="en-IE" dirty="0"/>
              <a:t>Only information which relates to our admissions criteria should be included in this section.  All other information is irrelevant and will NOT be considered.</a:t>
            </a:r>
          </a:p>
          <a:p>
            <a:endParaRPr lang="en-US" dirty="0"/>
          </a:p>
        </p:txBody>
      </p:sp>
    </p:spTree>
    <p:extLst>
      <p:ext uri="{BB962C8B-B14F-4D97-AF65-F5344CB8AC3E}">
        <p14:creationId xmlns:p14="http://schemas.microsoft.com/office/powerpoint/2010/main" val="7874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1B7A0DD-78B9-5E44-91FF-80A37529F37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721" y="91440"/>
            <a:ext cx="4617717" cy="6156959"/>
          </a:xfrm>
          <a:prstGeom prst="rect">
            <a:avLst/>
          </a:prstGeom>
          <a:effectLst>
            <a:outerShdw blurRad="50800" dist="38100" dir="5400000" algn="t" rotWithShape="0">
              <a:prstClr val="black">
                <a:alpha val="43000"/>
              </a:prstClr>
            </a:outerShdw>
          </a:effectLst>
        </p:spPr>
      </p:pic>
      <p:sp>
        <p:nvSpPr>
          <p:cNvPr id="5" name="Rounded Rectangle 4">
            <a:extLst>
              <a:ext uri="{FF2B5EF4-FFF2-40B4-BE49-F238E27FC236}">
                <a16:creationId xmlns:a16="http://schemas.microsoft.com/office/drawing/2014/main" id="{FBF04915-ACAD-CC42-81F6-8882130C8E57}"/>
              </a:ext>
            </a:extLst>
          </p:cNvPr>
          <p:cNvSpPr/>
          <p:nvPr/>
        </p:nvSpPr>
        <p:spPr>
          <a:xfrm>
            <a:off x="6910387" y="2527106"/>
            <a:ext cx="4043362" cy="188595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spcBef>
                <a:spcPts val="1000"/>
              </a:spcBef>
              <a:buClr>
                <a:schemeClr val="bg2">
                  <a:lumMod val="40000"/>
                  <a:lumOff val="60000"/>
                </a:schemeClr>
              </a:buClr>
              <a:buSzPct val="80000"/>
            </a:pPr>
            <a:r>
              <a:rPr lang="en-US" sz="2000" dirty="0"/>
              <a:t>Go to edit option and will take you to page to put in reasons for preference </a:t>
            </a:r>
          </a:p>
        </p:txBody>
      </p:sp>
      <p:cxnSp>
        <p:nvCxnSpPr>
          <p:cNvPr id="10" name="Straight Arrow Connector 9">
            <a:extLst>
              <a:ext uri="{FF2B5EF4-FFF2-40B4-BE49-F238E27FC236}">
                <a16:creationId xmlns:a16="http://schemas.microsoft.com/office/drawing/2014/main" id="{D93EDDF4-1737-EB4D-B736-C39D754809BB}"/>
              </a:ext>
            </a:extLst>
          </p:cNvPr>
          <p:cNvCxnSpPr>
            <a:cxnSpLocks/>
          </p:cNvCxnSpPr>
          <p:nvPr/>
        </p:nvCxnSpPr>
        <p:spPr>
          <a:xfrm flipH="1">
            <a:off x="4254759" y="3265714"/>
            <a:ext cx="2655628" cy="513184"/>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91834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rgbClr val="000000"/>
      </a:dk1>
      <a:lt1>
        <a:srgbClr val="FFFFFF"/>
      </a:lt1>
      <a:dk2>
        <a:srgbClr val="347037"/>
      </a:dk2>
      <a:lt2>
        <a:srgbClr val="FEFFFF"/>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52</TotalTime>
  <Words>1507</Words>
  <Application>Microsoft Office PowerPoint</Application>
  <PresentationFormat>Widescreen</PresentationFormat>
  <Paragraphs>113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MS Mincho</vt:lpstr>
      <vt:lpstr>Times New Roman</vt:lpstr>
      <vt:lpstr>Wingdings 3</vt:lpstr>
      <vt:lpstr>Ion</vt:lpstr>
      <vt:lpstr>Making an application for nursery 2023</vt:lpstr>
      <vt:lpstr>Welcome!</vt:lpstr>
      <vt:lpstr>Application process</vt:lpstr>
      <vt:lpstr>Information required</vt:lpstr>
      <vt:lpstr>What to do …</vt:lpstr>
      <vt:lpstr>PowerPoint Presentation</vt:lpstr>
      <vt:lpstr>PowerPoint Presentation</vt:lpstr>
      <vt:lpstr>School choice</vt:lpstr>
      <vt:lpstr>PowerPoint Presentation</vt:lpstr>
      <vt:lpstr>PowerPoint Presentation</vt:lpstr>
      <vt:lpstr>Option to preview full application</vt:lpstr>
      <vt:lpstr>St Michael’s Admissions criteria</vt:lpstr>
      <vt:lpstr>Sub criteria</vt:lpstr>
      <vt:lpstr>Sub criteria (contd)</vt:lpstr>
      <vt:lpstr>Non- statutory criteria</vt:lpstr>
      <vt:lpstr>Submitting</vt:lpstr>
      <vt:lpstr>What happens next?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an application for nursery 2021</dc:title>
  <dc:creator>Molly McAllister</dc:creator>
  <cp:lastModifiedBy>Nursery</cp:lastModifiedBy>
  <cp:revision>11</cp:revision>
  <dcterms:created xsi:type="dcterms:W3CDTF">2021-01-15T12:42:11Z</dcterms:created>
  <dcterms:modified xsi:type="dcterms:W3CDTF">2022-12-13T07:44:01Z</dcterms:modified>
</cp:coreProperties>
</file>